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317" r:id="rId3"/>
    <p:sldId id="302" r:id="rId4"/>
    <p:sldId id="311" r:id="rId5"/>
    <p:sldId id="285" r:id="rId6"/>
    <p:sldId id="286" r:id="rId7"/>
    <p:sldId id="287" r:id="rId8"/>
    <p:sldId id="288" r:id="rId9"/>
    <p:sldId id="289" r:id="rId10"/>
    <p:sldId id="554" r:id="rId11"/>
    <p:sldId id="291" r:id="rId12"/>
    <p:sldId id="270" r:id="rId13"/>
    <p:sldId id="312" r:id="rId14"/>
    <p:sldId id="313" r:id="rId15"/>
    <p:sldId id="314" r:id="rId16"/>
    <p:sldId id="315" r:id="rId17"/>
    <p:sldId id="318" r:id="rId18"/>
    <p:sldId id="316" r:id="rId19"/>
    <p:sldId id="319"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ringhurst" initials="KB" lastIdx="1" clrIdx="0">
    <p:extLst>
      <p:ext uri="{19B8F6BF-5375-455C-9EA6-DF929625EA0E}">
        <p15:presenceInfo xmlns:p15="http://schemas.microsoft.com/office/powerpoint/2012/main" userId="S::kbringhurst@winslowtownship.com::18d9dea2-1506-4890-99b3-2d1ef824deb2" providerId="AD"/>
      </p:ext>
    </p:extLst>
  </p:cmAuthor>
  <p:cmAuthor id="2" name="Nancy Esposito" initials="NE" lastIdx="8" clrIdx="1">
    <p:extLst>
      <p:ext uri="{19B8F6BF-5375-455C-9EA6-DF929625EA0E}">
        <p15:presenceInfo xmlns:p15="http://schemas.microsoft.com/office/powerpoint/2012/main" userId="S-1-5-21-2331538430-1085498687-1995012082-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n-US" dirty="0"/>
              <a:t>APPROPRIATIONS</a:t>
            </a:r>
            <a:r>
              <a:rPr lang="en-US" baseline="0" dirty="0"/>
              <a:t> </a:t>
            </a:r>
            <a:r>
              <a:rPr lang="en-US" dirty="0"/>
              <a:t>TOTALS</a:t>
            </a:r>
          </a:p>
        </c:rich>
      </c:tx>
      <c:layout>
        <c:manualLayout>
          <c:xMode val="edge"/>
          <c:yMode val="edge"/>
          <c:x val="0.46300215061577726"/>
          <c:y val="5.1221161721417163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300341908300045"/>
          <c:y val="6.5079913791263891E-2"/>
          <c:w val="0.67729083665338641"/>
          <c:h val="0.69891304347826089"/>
        </c:manualLayout>
      </c:layout>
      <c:barChart>
        <c:barDir val="col"/>
        <c:grouping val="clustered"/>
        <c:varyColors val="0"/>
        <c:ser>
          <c:idx val="0"/>
          <c:order val="0"/>
          <c:tx>
            <c:strRef>
              <c:f>'wages and other'!$R$1</c:f>
              <c:strCache>
                <c:ptCount val="1"/>
                <c:pt idx="0">
                  <c:v>2013 Budget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other'!$R$88:$R$90</c:f>
            </c:numRef>
          </c:val>
          <c:extLst>
            <c:ext xmlns:c16="http://schemas.microsoft.com/office/drawing/2014/chart" uri="{C3380CC4-5D6E-409C-BE32-E72D297353CC}">
              <c16:uniqueId val="{00000000-159B-424B-8A2C-075F3A8B197B}"/>
            </c:ext>
          </c:extLst>
        </c:ser>
        <c:ser>
          <c:idx val="1"/>
          <c:order val="1"/>
          <c:tx>
            <c:strRef>
              <c:f>'wages and other'!$S$1</c:f>
              <c:strCache>
                <c:ptCount val="1"/>
                <c:pt idx="0">
                  <c:v>2014 Budget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other'!$S$88:$S$90</c:f>
            </c:numRef>
          </c:val>
          <c:extLst>
            <c:ext xmlns:c16="http://schemas.microsoft.com/office/drawing/2014/chart" uri="{C3380CC4-5D6E-409C-BE32-E72D297353CC}">
              <c16:uniqueId val="{00000001-159B-424B-8A2C-075F3A8B197B}"/>
            </c:ext>
          </c:extLst>
        </c:ser>
        <c:ser>
          <c:idx val="2"/>
          <c:order val="2"/>
          <c:tx>
            <c:strRef>
              <c:f>'wages and other'!$T$1</c:f>
              <c:strCache>
                <c:ptCount val="1"/>
                <c:pt idx="0">
                  <c:v>2015 Budget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other'!$T$88:$T$90</c:f>
            </c:numRef>
          </c:val>
          <c:extLst>
            <c:ext xmlns:c16="http://schemas.microsoft.com/office/drawing/2014/chart" uri="{C3380CC4-5D6E-409C-BE32-E72D297353CC}">
              <c16:uniqueId val="{00000002-159B-424B-8A2C-075F3A8B197B}"/>
            </c:ext>
          </c:extLst>
        </c:ser>
        <c:ser>
          <c:idx val="3"/>
          <c:order val="3"/>
          <c:tx>
            <c:strRef>
              <c:f>'wages and other'!$U$1</c:f>
              <c:strCache>
                <c:ptCount val="1"/>
                <c:pt idx="0">
                  <c:v>2016 Budget</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other'!$U$88:$U$90</c:f>
            </c:numRef>
          </c:val>
          <c:extLst>
            <c:ext xmlns:c16="http://schemas.microsoft.com/office/drawing/2014/chart" uri="{C3380CC4-5D6E-409C-BE32-E72D297353CC}">
              <c16:uniqueId val="{00000003-159B-424B-8A2C-075F3A8B197B}"/>
            </c:ext>
          </c:extLst>
        </c:ser>
        <c:ser>
          <c:idx val="4"/>
          <c:order val="4"/>
          <c:tx>
            <c:strRef>
              <c:f>'wages and other'!$V$1</c:f>
              <c:strCache>
                <c:ptCount val="1"/>
                <c:pt idx="0">
                  <c:v>2017 Budget</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other'!$V$88:$V$90</c:f>
            </c:numRef>
          </c:val>
          <c:extLst>
            <c:ext xmlns:c16="http://schemas.microsoft.com/office/drawing/2014/chart" uri="{C3380CC4-5D6E-409C-BE32-E72D297353CC}">
              <c16:uniqueId val="{00000004-159B-424B-8A2C-075F3A8B197B}"/>
            </c:ext>
          </c:extLst>
        </c:ser>
        <c:ser>
          <c:idx val="5"/>
          <c:order val="5"/>
          <c:tx>
            <c:strRef>
              <c:f>'wages and other'!$W$1</c:f>
              <c:strCache>
                <c:ptCount val="1"/>
                <c:pt idx="0">
                  <c:v>2018 Budget</c:v>
                </c:pt>
              </c:strCache>
            </c:strRef>
          </c:tx>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other'!$W$88:$W$90</c:f>
              <c:numCache>
                <c:formatCode>_("$"* #,##0.00_);_("$"* \(#,##0.00\);_("$"* "-"??_);_(@_)</c:formatCode>
                <c:ptCount val="3"/>
                <c:pt idx="0">
                  <c:v>28281778</c:v>
                </c:pt>
                <c:pt idx="1">
                  <c:v>3507095</c:v>
                </c:pt>
                <c:pt idx="2">
                  <c:v>31788873</c:v>
                </c:pt>
              </c:numCache>
            </c:numRef>
          </c:val>
          <c:extLst>
            <c:ext xmlns:c16="http://schemas.microsoft.com/office/drawing/2014/chart" uri="{C3380CC4-5D6E-409C-BE32-E72D297353CC}">
              <c16:uniqueId val="{00000005-159B-424B-8A2C-075F3A8B197B}"/>
            </c:ext>
          </c:extLst>
        </c:ser>
        <c:ser>
          <c:idx val="6"/>
          <c:order val="6"/>
          <c:tx>
            <c:strRef>
              <c:f>'wages and other'!$X$1</c:f>
              <c:strCache>
                <c:ptCount val="1"/>
                <c:pt idx="0">
                  <c:v>2019 Budget</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other'!$X$88:$X$90</c:f>
              <c:numCache>
                <c:formatCode>_("$"* #,##0.00_);_("$"* \(#,##0.00\);_("$"* "-"??_);_(@_)</c:formatCode>
                <c:ptCount val="3"/>
                <c:pt idx="0">
                  <c:v>28974973.080000002</c:v>
                </c:pt>
                <c:pt idx="1">
                  <c:v>3477050</c:v>
                </c:pt>
                <c:pt idx="2">
                  <c:v>32452023.080000002</c:v>
                </c:pt>
              </c:numCache>
            </c:numRef>
          </c:val>
          <c:extLst>
            <c:ext xmlns:c16="http://schemas.microsoft.com/office/drawing/2014/chart" uri="{C3380CC4-5D6E-409C-BE32-E72D297353CC}">
              <c16:uniqueId val="{00000006-159B-424B-8A2C-075F3A8B197B}"/>
            </c:ext>
          </c:extLst>
        </c:ser>
        <c:ser>
          <c:idx val="7"/>
          <c:order val="7"/>
          <c:tx>
            <c:strRef>
              <c:f>'wages and other'!$Y$1</c:f>
              <c:strCache>
                <c:ptCount val="1"/>
                <c:pt idx="0">
                  <c:v>2020 Budget</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other'!$Y$88:$Y$90</c:f>
              <c:numCache>
                <c:formatCode>_("$"* #,##0.00_);_("$"* \(#,##0.00\);_("$"* "-"??_);_(@_)</c:formatCode>
                <c:ptCount val="3"/>
                <c:pt idx="0">
                  <c:v>29613713.390000001</c:v>
                </c:pt>
                <c:pt idx="1">
                  <c:v>3443450</c:v>
                </c:pt>
                <c:pt idx="2">
                  <c:v>33057163.390000001</c:v>
                </c:pt>
              </c:numCache>
            </c:numRef>
          </c:val>
          <c:extLst>
            <c:ext xmlns:c16="http://schemas.microsoft.com/office/drawing/2014/chart" uri="{C3380CC4-5D6E-409C-BE32-E72D297353CC}">
              <c16:uniqueId val="{00000007-159B-424B-8A2C-075F3A8B197B}"/>
            </c:ext>
          </c:extLst>
        </c:ser>
        <c:ser>
          <c:idx val="8"/>
          <c:order val="8"/>
          <c:tx>
            <c:strRef>
              <c:f>'wages and other'!$Z$1</c:f>
              <c:strCache>
                <c:ptCount val="1"/>
                <c:pt idx="0">
                  <c:v>2021 Budget</c:v>
                </c:pt>
              </c:strCache>
            </c:strRef>
          </c:tx>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other'!$Z$88:$Z$90</c:f>
              <c:numCache>
                <c:formatCode>_("$"* #,##0.00_);_("$"* \(#,##0.00\);_("$"* "-"??_);_(@_)</c:formatCode>
                <c:ptCount val="3"/>
                <c:pt idx="0">
                  <c:v>30835089.25</c:v>
                </c:pt>
                <c:pt idx="1">
                  <c:v>3305050</c:v>
                </c:pt>
                <c:pt idx="2">
                  <c:v>34140139.25</c:v>
                </c:pt>
              </c:numCache>
            </c:numRef>
          </c:val>
          <c:extLst>
            <c:ext xmlns:c16="http://schemas.microsoft.com/office/drawing/2014/chart" uri="{C3380CC4-5D6E-409C-BE32-E72D297353CC}">
              <c16:uniqueId val="{00000000-5198-42FA-83E0-6EE50F56157A}"/>
            </c:ext>
          </c:extLst>
        </c:ser>
        <c:ser>
          <c:idx val="9"/>
          <c:order val="9"/>
          <c:tx>
            <c:strRef>
              <c:f>'wages and other'!$AA$1</c:f>
              <c:strCache>
                <c:ptCount val="1"/>
                <c:pt idx="0">
                  <c:v>2022 Budget</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'wages and other'!$A$88:$A$90</c:f>
              <c:strCache>
                <c:ptCount val="3"/>
                <c:pt idx="0">
                  <c:v>Total Appropriations-excluding grants</c:v>
                </c:pt>
                <c:pt idx="1">
                  <c:v>Reserve for Uncollected Taxes</c:v>
                </c:pt>
                <c:pt idx="2">
                  <c:v>Total Budget-excluding grants</c:v>
                </c:pt>
              </c:strCache>
            </c:strRef>
          </c:cat>
          <c:val>
            <c:numRef>
              <c:f>'wages and other'!$AA$88:$AA$90</c:f>
              <c:numCache>
                <c:formatCode>_("$"* #,##0.00_);_("$"* \(#,##0.00\);_("$"* "-"??_);_(@_)</c:formatCode>
                <c:ptCount val="3"/>
                <c:pt idx="0">
                  <c:v>31997613.920000002</c:v>
                </c:pt>
                <c:pt idx="1">
                  <c:v>2819847</c:v>
                </c:pt>
                <c:pt idx="2">
                  <c:v>34817460.920000002</c:v>
                </c:pt>
              </c:numCache>
            </c:numRef>
          </c:val>
          <c:extLst>
            <c:ext xmlns:c16="http://schemas.microsoft.com/office/drawing/2014/chart" uri="{C3380CC4-5D6E-409C-BE32-E72D297353CC}">
              <c16:uniqueId val="{00000000-CCB4-41C9-9D6A-93C15DC0AA1E}"/>
            </c:ext>
          </c:extLst>
        </c:ser>
        <c:dLbls>
          <c:showLegendKey val="0"/>
          <c:showVal val="0"/>
          <c:showCatName val="0"/>
          <c:showSerName val="0"/>
          <c:showPercent val="0"/>
          <c:showBubbleSize val="0"/>
        </c:dLbls>
        <c:gapWidth val="100"/>
        <c:overlap val="-24"/>
        <c:axId val="483051280"/>
        <c:axId val="483055984"/>
      </c:barChart>
      <c:catAx>
        <c:axId val="483051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3055984"/>
        <c:crosses val="autoZero"/>
        <c:auto val="1"/>
        <c:lblAlgn val="ctr"/>
        <c:lblOffset val="100"/>
        <c:tickMarkSkip val="1"/>
        <c:noMultiLvlLbl val="0"/>
      </c:catAx>
      <c:valAx>
        <c:axId val="483055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DOLLARS</a:t>
                </a:r>
              </a:p>
            </c:rich>
          </c:tx>
          <c:layout>
            <c:manualLayout>
              <c:xMode val="edge"/>
              <c:yMode val="edge"/>
              <c:x val="1.0880258493584717E-2"/>
              <c:y val="0.411924141275818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3051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SURPLUS</a:t>
            </a:r>
          </a:p>
        </c:rich>
      </c:tx>
      <c:layout>
        <c:manualLayout>
          <c:xMode val="edge"/>
          <c:yMode val="edge"/>
          <c:x val="0.45283018867924529"/>
          <c:y val="1.957585644371941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9655937846837"/>
          <c:y val="0.12234910277324633"/>
          <c:w val="0.85793562708102111"/>
          <c:h val="0.77161500815660689"/>
        </c:manualLayout>
      </c:layout>
      <c:barChart>
        <c:barDir val="col"/>
        <c:grouping val="clustered"/>
        <c:varyColors val="0"/>
        <c:ser>
          <c:idx val="0"/>
          <c:order val="0"/>
          <c:tx>
            <c:strRef>
              <c:f>DATA!$A$3</c:f>
              <c:strCache>
                <c:ptCount val="1"/>
                <c:pt idx="0">
                  <c:v>Surplus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(DATA!$J$2:$N$2,DATA!$O$2,DATA!$P$2,DATA!$Q$2,DATA!$R$2)</c:f>
              <c:numCache>
                <c:formatCode>General</c:formatCode>
                <c:ptCount val="5"/>
                <c:pt idx="0">
                  <c:v>2018</c:v>
                </c:pt>
                <c:pt idx="1">
                  <c:v>2019</c:v>
                </c:pt>
                <c:pt idx="2">
                  <c:v>2020</c:v>
                </c:pt>
                <c:pt idx="3">
                  <c:v>2021</c:v>
                </c:pt>
                <c:pt idx="4">
                  <c:v>2022</c:v>
                </c:pt>
              </c:numCache>
            </c:numRef>
          </c:cat>
          <c:val>
            <c:numRef>
              <c:f>(DATA!$J$3:$N$3,DATA!$O$3,DATA!$P$3,DATA!$Q$3,DATA!$R$3)</c:f>
              <c:numCache>
                <c:formatCode>_("$"* #,##0.00_);_("$"* \(#,##0.00\);_("$"* "-"??_);_(@_)</c:formatCode>
                <c:ptCount val="5"/>
                <c:pt idx="0">
                  <c:v>2176366</c:v>
                </c:pt>
                <c:pt idx="1">
                  <c:v>2075000</c:v>
                </c:pt>
                <c:pt idx="2">
                  <c:v>2295450</c:v>
                </c:pt>
                <c:pt idx="3">
                  <c:v>2514000</c:v>
                </c:pt>
                <c:pt idx="4">
                  <c:v>2788000</c:v>
                </c:pt>
              </c:numCache>
            </c:numRef>
          </c:val>
          <c:extLst>
            <c:ext xmlns:c16="http://schemas.microsoft.com/office/drawing/2014/chart" uri="{C3380CC4-5D6E-409C-BE32-E72D297353CC}">
              <c16:uniqueId val="{00000000-2565-410D-BFE6-20AAF2594037}"/>
            </c:ext>
          </c:extLst>
        </c:ser>
        <c:dLbls>
          <c:showLegendKey val="0"/>
          <c:showVal val="0"/>
          <c:showCatName val="0"/>
          <c:showSerName val="0"/>
          <c:showPercent val="0"/>
          <c:showBubbleSize val="0"/>
        </c:dLbls>
        <c:gapWidth val="100"/>
        <c:overlap val="-24"/>
        <c:axId val="483052456"/>
        <c:axId val="483054808"/>
      </c:barChart>
      <c:catAx>
        <c:axId val="483052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54808"/>
        <c:crosses val="autoZero"/>
        <c:auto val="1"/>
        <c:lblAlgn val="ctr"/>
        <c:lblOffset val="100"/>
        <c:tickLblSkip val="1"/>
        <c:tickMarkSkip val="1"/>
        <c:noMultiLvlLbl val="0"/>
      </c:catAx>
      <c:valAx>
        <c:axId val="483054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Dollars</a:t>
                </a:r>
              </a:p>
            </c:rich>
          </c:tx>
          <c:layout>
            <c:manualLayout>
              <c:xMode val="edge"/>
              <c:yMode val="edge"/>
              <c:x val="1.2208657047724751E-2"/>
              <c:y val="0.4045676998368678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52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39765012603033"/>
          <c:y val="7.5750921549955552E-2"/>
          <c:w val="0.85007797057861689"/>
          <c:h val="0.85319740968858859"/>
        </c:manualLayout>
      </c:layout>
      <c:barChart>
        <c:barDir val="col"/>
        <c:grouping val="clustered"/>
        <c:varyColors val="0"/>
        <c:ser>
          <c:idx val="0"/>
          <c:order val="0"/>
          <c:tx>
            <c:strRef>
              <c:f>DATA!$A$16</c:f>
              <c:strCache>
                <c:ptCount val="1"/>
                <c:pt idx="0">
                  <c:v>State Aid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(DATA!$I$2:$M$2,DATA!$N$2,DATA!$O$2,DATA!$P$2,DATA!$Q$2,DATA!$R$2)</c:f>
              <c:numCache>
                <c:formatCode>General</c:formatCode>
                <c:ptCount val="5"/>
                <c:pt idx="0">
                  <c:v>2018</c:v>
                </c:pt>
                <c:pt idx="1">
                  <c:v>2019</c:v>
                </c:pt>
                <c:pt idx="2">
                  <c:v>2020</c:v>
                </c:pt>
                <c:pt idx="3">
                  <c:v>2021</c:v>
                </c:pt>
                <c:pt idx="4">
                  <c:v>2022</c:v>
                </c:pt>
              </c:numCache>
            </c:numRef>
          </c:cat>
          <c:val>
            <c:numRef>
              <c:f>(DATA!$I$16:$M$16,DATA!$N$16,DATA!$O$16,DATA!$P$16,DATA!$Q$16,DATA!$R$16)</c:f>
              <c:numCache>
                <c:formatCode>_("$"* #,##0.00_);_("$"* \(#,##0.00\);_("$"* "-"??_);_(@_)</c:formatCode>
                <c:ptCount val="5"/>
                <c:pt idx="0">
                  <c:v>6050378</c:v>
                </c:pt>
                <c:pt idx="1">
                  <c:v>6050378</c:v>
                </c:pt>
                <c:pt idx="2">
                  <c:v>6073218</c:v>
                </c:pt>
                <c:pt idx="3">
                  <c:v>6050378</c:v>
                </c:pt>
                <c:pt idx="4">
                  <c:v>6050378</c:v>
                </c:pt>
              </c:numCache>
            </c:numRef>
          </c:val>
          <c:extLst>
            <c:ext xmlns:c16="http://schemas.microsoft.com/office/drawing/2014/chart" uri="{C3380CC4-5D6E-409C-BE32-E72D297353CC}">
              <c16:uniqueId val="{00000000-CEB8-49D5-A602-5AF86DF4BEC1}"/>
            </c:ext>
          </c:extLst>
        </c:ser>
        <c:dLbls>
          <c:showLegendKey val="0"/>
          <c:showVal val="0"/>
          <c:showCatName val="0"/>
          <c:showSerName val="0"/>
          <c:showPercent val="0"/>
          <c:showBubbleSize val="0"/>
        </c:dLbls>
        <c:gapWidth val="100"/>
        <c:overlap val="-24"/>
        <c:axId val="484466776"/>
        <c:axId val="484460112"/>
      </c:barChart>
      <c:catAx>
        <c:axId val="484466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460112"/>
        <c:crosses val="autoZero"/>
        <c:auto val="1"/>
        <c:lblAlgn val="ctr"/>
        <c:lblOffset val="100"/>
        <c:noMultiLvlLbl val="0"/>
      </c:catAx>
      <c:valAx>
        <c:axId val="48446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DOLLARS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466776"/>
        <c:crosses val="autoZero"/>
        <c:crossBetween val="between"/>
        <c:majorUnit val="150000"/>
        <c:minorUnit val="2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Solid Waste Reduction in Costs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'Solid Waste'!$B$1</c:f>
              <c:strCache>
                <c:ptCount val="1"/>
                <c:pt idx="0">
                  <c:v>2015 in Tons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8.3333333333333627E-3"/>
                  <c:y val="-5.8966604662275479E-4"/>
                </c:manualLayout>
              </c:layout>
              <c:tx>
                <c:rich>
                  <a:bodyPr/>
                  <a:lstStyle/>
                  <a:p>
                    <a:fld id="{118BD957-C770-43B1-BB79-7C246F2445C8}" type="CELLREF">
                      <a:rPr lang="en-US"/>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{118BD957-C770-43B1-BB79-7C246F2445C8}</c15:txfldGUID>
                      <c15:f>'Solid Waste'!$B$14</c15:f>
                      <c15:dlblFieldTableCache>
                        <c:ptCount val="1"/>
                        <c:pt idx="0">
                          <c:v>13375.11</c:v>
                        </c:pt>
                      </c15:dlblFieldTableCache>
                    </c15:dlblFTEntry>
                  </c15:dlblFieldTable>
                  <c15:showDataLabelsRange val="0"/>
                </c:ext>
                <c:ext xmlns:c16="http://schemas.microsoft.com/office/drawing/2014/chart" uri="{C3380CC4-5D6E-409C-BE32-E72D297353CC}">
                  <c16:uniqueId val="{00000000-55B0-4E1E-A532-9CEEC7CB11F8}"/>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Waste'!$A$2:$A$15</c:f>
              <c:strCache>
                <c:ptCount val="1"/>
                <c:pt idx="0">
                  <c:v>TOTALS</c:v>
                </c:pt>
              </c:strCache>
              <c:extLst/>
            </c:strRef>
          </c:cat>
          <c:val>
            <c:numRef>
              <c:f>'Solid Waste'!$B$2:$B$15</c:f>
              <c:numCache>
                <c:formatCode>0.00</c:formatCode>
                <c:ptCount val="1"/>
                <c:pt idx="0">
                  <c:v>13375.11</c:v>
                </c:pt>
              </c:numCache>
              <c:extLst/>
            </c:numRef>
          </c:val>
          <c:extLst>
            <c:ext xmlns:c16="http://schemas.microsoft.com/office/drawing/2014/chart" uri="{C3380CC4-5D6E-409C-BE32-E72D297353CC}">
              <c16:uniqueId val="{00000001-55B0-4E1E-A532-9CEEC7CB11F8}"/>
            </c:ext>
          </c:extLst>
        </c:ser>
        <c:ser>
          <c:idx val="1"/>
          <c:order val="1"/>
          <c:tx>
            <c:strRef>
              <c:f>'Solid Waste'!$C$1</c:f>
              <c:strCache>
                <c:ptCount val="1"/>
                <c:pt idx="0">
                  <c:v>2021 in Tons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5.0925337632079971E-17"/>
                  <c:y val="1.3819626713327501E-2"/>
                </c:manualLayout>
              </c:layout>
              <c:tx>
                <c:rich>
                  <a:bodyPr/>
                  <a:lstStyle/>
                  <a:p>
                    <a:fld id="{7FF6B9AB-8F67-49E6-9C5C-4139492E5891}" type="CELLREF">
                      <a:rPr lang="en-US"/>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{7FF6B9AB-8F67-49E6-9C5C-4139492E5891}</c15:txfldGUID>
                      <c15:f>'Solid Waste'!$C$14</c15:f>
                      <c15:dlblFieldTableCache>
                        <c:ptCount val="1"/>
                        <c:pt idx="0">
                          <c:v>14870.46</c:v>
                        </c:pt>
                      </c15:dlblFieldTableCache>
                    </c15:dlblFTEntry>
                  </c15:dlblFieldTable>
                  <c15:showDataLabelsRange val="0"/>
                </c:ext>
                <c:ext xmlns:c16="http://schemas.microsoft.com/office/drawing/2014/chart" uri="{C3380CC4-5D6E-409C-BE32-E72D297353CC}">
                  <c16:uniqueId val="{00000002-55B0-4E1E-A532-9CEEC7CB11F8}"/>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Waste'!$A$2:$A$15</c:f>
              <c:strCache>
                <c:ptCount val="1"/>
                <c:pt idx="0">
                  <c:v>TOTALS</c:v>
                </c:pt>
              </c:strCache>
              <c:extLst/>
            </c:strRef>
          </c:cat>
          <c:val>
            <c:numRef>
              <c:f>'Solid Waste'!$C$2:$C$15</c:f>
              <c:numCache>
                <c:formatCode>0.00</c:formatCode>
                <c:ptCount val="1"/>
                <c:pt idx="0">
                  <c:v>14870.460000000001</c:v>
                </c:pt>
              </c:numCache>
              <c:extLst/>
            </c:numRef>
          </c:val>
          <c:extLst>
            <c:ext xmlns:c16="http://schemas.microsoft.com/office/drawing/2014/chart" uri="{C3380CC4-5D6E-409C-BE32-E72D297353CC}">
              <c16:uniqueId val="{00000003-55B0-4E1E-A532-9CEEC7CB11F8}"/>
            </c:ext>
          </c:extLst>
        </c:ser>
        <c:ser>
          <c:idx val="2"/>
          <c:order val="2"/>
          <c:tx>
            <c:strRef>
              <c:f>'Solid Waste'!$D$1</c:f>
              <c:strCache>
                <c:ptCount val="1"/>
                <c:pt idx="0">
                  <c:v>DECREASE IN TONNAGE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2.8846153846153848E-2"/>
                  <c:y val="2.98839919645891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B0-4E1E-A532-9CEEC7CB11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Waste'!$A$2:$A$15</c:f>
              <c:strCache>
                <c:ptCount val="1"/>
                <c:pt idx="0">
                  <c:v>TOTALS</c:v>
                </c:pt>
              </c:strCache>
              <c:extLst/>
            </c:strRef>
          </c:cat>
          <c:val>
            <c:numRef>
              <c:f>'Solid Waste'!$D$2:$D$15</c:f>
              <c:numCache>
                <c:formatCode>0.00</c:formatCode>
                <c:ptCount val="1"/>
                <c:pt idx="0">
                  <c:v>-1495.3500000000004</c:v>
                </c:pt>
              </c:numCache>
              <c:extLst/>
            </c:numRef>
          </c:val>
          <c:extLst>
            <c:ext xmlns:c16="http://schemas.microsoft.com/office/drawing/2014/chart" uri="{C3380CC4-5D6E-409C-BE32-E72D297353CC}">
              <c16:uniqueId val="{00000005-55B0-4E1E-A532-9CEEC7CB11F8}"/>
            </c:ext>
          </c:extLst>
        </c:ser>
        <c:ser>
          <c:idx val="3"/>
          <c:order val="3"/>
          <c:tx>
            <c:strRef>
              <c:f>'Solid Waste'!$E$1</c:f>
              <c:strCache>
                <c:ptCount val="1"/>
                <c:pt idx="0">
                  <c:v>COST SAVINGS</c:v>
                </c:pt>
              </c:strCache>
            </c:strRef>
          </c:tx>
          <c:spPr>
            <a:solidFill>
              <a:srgbClr val="7030A0"/>
            </a:solidFill>
            <a:ln>
              <a:noFill/>
            </a:ln>
            <a:effectLst/>
          </c:spPr>
          <c:invertIfNegative val="0"/>
          <c:dLbls>
            <c:dLbl>
              <c:idx val="0"/>
              <c:layout>
                <c:manualLayout>
                  <c:x val="1.0185067526415994E-16"/>
                  <c:y val="9.18999708369784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B0-4E1E-A532-9CEEC7CB11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Waste'!$A$2:$A$15</c:f>
              <c:strCache>
                <c:ptCount val="1"/>
                <c:pt idx="0">
                  <c:v>TOTALS</c:v>
                </c:pt>
              </c:strCache>
              <c:extLst/>
            </c:strRef>
          </c:cat>
          <c:val>
            <c:numRef>
              <c:f>'Solid Waste'!$E$2:$E$15</c:f>
              <c:numCache>
                <c:formatCode>"$"#,##0.00</c:formatCode>
                <c:ptCount val="1"/>
                <c:pt idx="0">
                  <c:v>-100098.72900000002</c:v>
                </c:pt>
              </c:numCache>
              <c:extLst/>
            </c:numRef>
          </c:val>
          <c:extLst>
            <c:ext xmlns:c16="http://schemas.microsoft.com/office/drawing/2014/chart" uri="{C3380CC4-5D6E-409C-BE32-E72D297353CC}">
              <c16:uniqueId val="{00000007-55B0-4E1E-A532-9CEEC7CB11F8}"/>
            </c:ext>
          </c:extLst>
        </c:ser>
        <c:dLbls>
          <c:dLblPos val="inEnd"/>
          <c:showLegendKey val="0"/>
          <c:showVal val="1"/>
          <c:showCatName val="0"/>
          <c:showSerName val="0"/>
          <c:showPercent val="0"/>
          <c:showBubbleSize val="0"/>
        </c:dLbls>
        <c:gapWidth val="100"/>
        <c:overlap val="-24"/>
        <c:axId val="485641176"/>
        <c:axId val="485645488"/>
      </c:barChart>
      <c:catAx>
        <c:axId val="4856411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5645488"/>
        <c:crosses val="autoZero"/>
        <c:auto val="1"/>
        <c:lblAlgn val="ctr"/>
        <c:lblOffset val="100"/>
        <c:noMultiLvlLbl val="0"/>
      </c:catAx>
      <c:valAx>
        <c:axId val="485645488"/>
        <c:scaling>
          <c:orientation val="minMax"/>
        </c:scaling>
        <c:delete val="0"/>
        <c:axPos val="l"/>
        <c:majorGridlines>
          <c:spPr>
            <a:ln w="9525" cap="flat" cmpd="sng" algn="ctr">
              <a:solidFill>
                <a:schemeClr val="tx2">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5641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Recycling Disposal Costs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'Solid Waste'!$I$1</c:f>
              <c:strCache>
                <c:ptCount val="1"/>
                <c:pt idx="0">
                  <c:v>2015 in tons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tx>
                <c:rich>
                  <a:bodyPr/>
                  <a:lstStyle/>
                  <a:p>
                    <a:fld id="{AF923357-B909-4C92-9DEC-6A5141051189}"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{AF923357-B909-4C92-9DEC-6A5141051189}</c15:txfldGUID>
                      <c15:f>'Solid Waste'!$I$14</c15:f>
                      <c15:dlblFieldTableCache>
                        <c:ptCount val="1"/>
                        <c:pt idx="0">
                          <c:v>3154.99</c:v>
                        </c:pt>
                      </c15:dlblFieldTableCache>
                    </c15:dlblFTEntry>
                  </c15:dlblFieldTable>
                  <c15:showDataLabelsRange val="0"/>
                </c:ext>
                <c:ext xmlns:c16="http://schemas.microsoft.com/office/drawing/2014/chart" uri="{C3380CC4-5D6E-409C-BE32-E72D297353CC}">
                  <c16:uniqueId val="{00000000-90E2-4C04-9C77-9A492967B1F7}"/>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Waste'!$H$14</c:f>
              <c:strCache>
                <c:ptCount val="1"/>
                <c:pt idx="0">
                  <c:v>TOTALS</c:v>
                </c:pt>
              </c:strCache>
            </c:strRef>
          </c:cat>
          <c:val>
            <c:numRef>
              <c:f>'Solid Waste'!$I$14</c:f>
              <c:numCache>
                <c:formatCode>0.00</c:formatCode>
                <c:ptCount val="1"/>
                <c:pt idx="0">
                  <c:v>3154.99</c:v>
                </c:pt>
              </c:numCache>
            </c:numRef>
          </c:val>
          <c:extLst>
            <c:ext xmlns:c16="http://schemas.microsoft.com/office/drawing/2014/chart" uri="{C3380CC4-5D6E-409C-BE32-E72D297353CC}">
              <c16:uniqueId val="{00000001-90E2-4C04-9C77-9A492967B1F7}"/>
            </c:ext>
          </c:extLst>
        </c:ser>
        <c:ser>
          <c:idx val="1"/>
          <c:order val="1"/>
          <c:tx>
            <c:strRef>
              <c:f>'Solid Waste'!$J$1</c:f>
              <c:strCache>
                <c:ptCount val="1"/>
                <c:pt idx="0">
                  <c:v>2021 in tons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tx>
                <c:rich>
                  <a:bodyPr/>
                  <a:lstStyle/>
                  <a:p>
                    <a:fld id="{6B8EAC18-A9A7-481A-9F49-735DD617E4A5}"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{6B8EAC18-A9A7-481A-9F49-735DD617E4A5}</c15:txfldGUID>
                      <c15:f>'Solid Waste'!$J$14</c15:f>
                      <c15:dlblFieldTableCache>
                        <c:ptCount val="1"/>
                        <c:pt idx="0">
                          <c:v>4317.35</c:v>
                        </c:pt>
                      </c15:dlblFieldTableCache>
                    </c15:dlblFTEntry>
                  </c15:dlblFieldTable>
                  <c15:showDataLabelsRange val="0"/>
                </c:ext>
                <c:ext xmlns:c16="http://schemas.microsoft.com/office/drawing/2014/chart" uri="{C3380CC4-5D6E-409C-BE32-E72D297353CC}">
                  <c16:uniqueId val="{00000002-90E2-4C04-9C77-9A492967B1F7}"/>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Waste'!$H$14</c:f>
              <c:strCache>
                <c:ptCount val="1"/>
                <c:pt idx="0">
                  <c:v>TOTALS</c:v>
                </c:pt>
              </c:strCache>
            </c:strRef>
          </c:cat>
          <c:val>
            <c:numRef>
              <c:f>'Solid Waste'!$J$14</c:f>
              <c:numCache>
                <c:formatCode>0.00</c:formatCode>
                <c:ptCount val="1"/>
                <c:pt idx="0">
                  <c:v>4317.3499999999995</c:v>
                </c:pt>
              </c:numCache>
            </c:numRef>
          </c:val>
          <c:extLst>
            <c:ext xmlns:c16="http://schemas.microsoft.com/office/drawing/2014/chart" uri="{C3380CC4-5D6E-409C-BE32-E72D297353CC}">
              <c16:uniqueId val="{00000003-90E2-4C04-9C77-9A492967B1F7}"/>
            </c:ext>
          </c:extLst>
        </c:ser>
        <c:ser>
          <c:idx val="2"/>
          <c:order val="2"/>
          <c:tx>
            <c:strRef>
              <c:f>'Solid Waste'!$K$1</c:f>
              <c:strCache>
                <c:ptCount val="1"/>
                <c:pt idx="0">
                  <c:v>DIFFERENCE IN TONNAGE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Waste'!$H$14</c:f>
              <c:strCache>
                <c:ptCount val="1"/>
                <c:pt idx="0">
                  <c:v>TOTALS</c:v>
                </c:pt>
              </c:strCache>
            </c:strRef>
          </c:cat>
          <c:val>
            <c:numRef>
              <c:f>'Solid Waste'!$K$14</c:f>
              <c:numCache>
                <c:formatCode>0.00</c:formatCode>
                <c:ptCount val="1"/>
                <c:pt idx="0">
                  <c:v>1162.3599999999999</c:v>
                </c:pt>
              </c:numCache>
            </c:numRef>
          </c:val>
          <c:extLst>
            <c:ext xmlns:c16="http://schemas.microsoft.com/office/drawing/2014/chart" uri="{C3380CC4-5D6E-409C-BE32-E72D297353CC}">
              <c16:uniqueId val="{00000004-90E2-4C04-9C77-9A492967B1F7}"/>
            </c:ext>
          </c:extLst>
        </c:ser>
        <c:ser>
          <c:idx val="3"/>
          <c:order val="3"/>
          <c:tx>
            <c:strRef>
              <c:f>'Solid Waste'!$L$1</c:f>
              <c:strCache>
                <c:ptCount val="1"/>
                <c:pt idx="0">
                  <c:v>2021 Disposal Per Ton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Waste'!$H$14</c:f>
              <c:strCache>
                <c:ptCount val="1"/>
                <c:pt idx="0">
                  <c:v>TOTALS</c:v>
                </c:pt>
              </c:strCache>
            </c:strRef>
          </c:cat>
          <c:val>
            <c:numRef>
              <c:f>'Solid Waste'!$L$14</c:f>
              <c:numCache>
                <c:formatCode>"$"#,##0.00</c:formatCode>
                <c:ptCount val="1"/>
                <c:pt idx="0">
                  <c:v>233.69999999999996</c:v>
                </c:pt>
              </c:numCache>
            </c:numRef>
          </c:val>
          <c:extLst>
            <c:ext xmlns:c16="http://schemas.microsoft.com/office/drawing/2014/chart" uri="{C3380CC4-5D6E-409C-BE32-E72D297353CC}">
              <c16:uniqueId val="{00000005-90E2-4C04-9C77-9A492967B1F7}"/>
            </c:ext>
          </c:extLst>
        </c:ser>
        <c:ser>
          <c:idx val="4"/>
          <c:order val="4"/>
          <c:tx>
            <c:strRef>
              <c:f>'Solid Waste'!$M$1</c:f>
              <c:strCache>
                <c:ptCount val="1"/>
                <c:pt idx="0">
                  <c:v>Disposal Cost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Lbl>
              <c:idx val="0"/>
              <c:layout>
                <c:manualLayout>
                  <c:x val="-9.3655793346353971E-17"/>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E2-4C04-9C77-9A492967B1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'Solid Waste'!$H$14</c:f>
              <c:strCache>
                <c:ptCount val="1"/>
                <c:pt idx="0">
                  <c:v>TOTALS</c:v>
                </c:pt>
              </c:strCache>
            </c:strRef>
          </c:cat>
          <c:val>
            <c:numRef>
              <c:f>'Solid Waste'!$M$14</c:f>
              <c:numCache>
                <c:formatCode>"$"#,##0.00</c:formatCode>
                <c:ptCount val="1"/>
                <c:pt idx="0">
                  <c:v>83804.874800000005</c:v>
                </c:pt>
              </c:numCache>
            </c:numRef>
          </c:val>
          <c:extLst>
            <c:ext xmlns:c16="http://schemas.microsoft.com/office/drawing/2014/chart" uri="{C3380CC4-5D6E-409C-BE32-E72D297353CC}">
              <c16:uniqueId val="{00000007-90E2-4C04-9C77-9A492967B1F7}"/>
            </c:ext>
          </c:extLst>
        </c:ser>
        <c:dLbls>
          <c:showLegendKey val="0"/>
          <c:showVal val="0"/>
          <c:showCatName val="0"/>
          <c:showSerName val="0"/>
          <c:showPercent val="0"/>
          <c:showBubbleSize val="0"/>
        </c:dLbls>
        <c:gapWidth val="100"/>
        <c:overlap val="-24"/>
        <c:axId val="485625104"/>
        <c:axId val="485619616"/>
      </c:barChart>
      <c:catAx>
        <c:axId val="485625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5619616"/>
        <c:crosses val="autoZero"/>
        <c:auto val="1"/>
        <c:lblAlgn val="ctr"/>
        <c:lblOffset val="100"/>
        <c:noMultiLvlLbl val="0"/>
      </c:catAx>
      <c:valAx>
        <c:axId val="485619616"/>
        <c:scaling>
          <c:orientation val="minMax"/>
          <c:max val="350000"/>
          <c:min val="500"/>
        </c:scaling>
        <c:delete val="0"/>
        <c:axPos val="l"/>
        <c:majorGridlines>
          <c:spPr>
            <a:ln w="9525" cap="flat" cmpd="sng" algn="ctr">
              <a:solidFill>
                <a:schemeClr val="tx2">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562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US" dirty="0"/>
              <a:t>2022 Percentage of Tax Dollar Allocations </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Sheet1!$A$3:$A$6</c:f>
              <c:strCache>
                <c:ptCount val="4"/>
                <c:pt idx="0">
                  <c:v>Winslow Township School District - Estimated</c:v>
                </c:pt>
                <c:pt idx="1">
                  <c:v>Camden County - Estmated</c:v>
                </c:pt>
                <c:pt idx="2">
                  <c:v>Winslow Township - Actual</c:v>
                </c:pt>
                <c:pt idx="3">
                  <c:v>Fire District - Actual</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2FD2-4301-A743-980647BF7D64}"/>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2FD2-4301-A743-980647BF7D64}"/>
              </c:ext>
            </c:extLst>
          </c:dPt>
          <c:dPt>
            <c:idx val="2"/>
            <c:bubble3D val="0"/>
            <c:spPr>
              <a:solidFill>
                <a:srgbClr val="00B050">
                  <a:alpha val="90000"/>
                </a:srgb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2FD2-4301-A743-980647BF7D64}"/>
              </c:ext>
            </c:extLst>
          </c:dPt>
          <c:dPt>
            <c:idx val="3"/>
            <c:bubble3D val="0"/>
            <c:spPr>
              <a:solidFill>
                <a:srgbClr val="FF0000">
                  <a:alpha val="90000"/>
                </a:srgb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2FD2-4301-A743-980647BF7D64}"/>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1-2FD2-4301-A743-980647BF7D64}"/>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3-2FD2-4301-A743-980647BF7D64}"/>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5-2FD2-4301-A743-980647BF7D64}"/>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7-2FD2-4301-A743-980647BF7D64}"/>
                </c:ext>
              </c:extLst>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multiLvlStrRef>
              <c:f>Sheet1!$A$3:$B$7</c:f>
              <c:multiLvlStrCache>
                <c:ptCount val="5"/>
                <c:lvl>
                  <c:pt idx="0">
                    <c:v> $51,538,374.00 </c:v>
                  </c:pt>
                  <c:pt idx="1">
                    <c:v> $24,500,000.00 </c:v>
                  </c:pt>
                  <c:pt idx="2">
                    <c:v> $17,669,996.00 </c:v>
                  </c:pt>
                  <c:pt idx="3">
                    <c:v> $5,233,737.14 </c:v>
                  </c:pt>
                  <c:pt idx="4">
                    <c:v> $98,942,107.14 </c:v>
                  </c:pt>
                </c:lvl>
                <c:lvl>
                  <c:pt idx="0">
                    <c:v>Winslow Township School District - Estimated</c:v>
                  </c:pt>
                  <c:pt idx="1">
                    <c:v>Camden County - Estmated</c:v>
                  </c:pt>
                  <c:pt idx="2">
                    <c:v>Winslow Township - Actual</c:v>
                  </c:pt>
                  <c:pt idx="3">
                    <c:v>Fire District - Actual</c:v>
                  </c:pt>
                  <c:pt idx="4">
                    <c:v>Total</c:v>
                  </c:pt>
                </c:lvl>
              </c:multiLvlStrCache>
            </c:multiLvlStrRef>
          </c:cat>
          <c:val>
            <c:numRef>
              <c:f>Sheet1!$C$3:$C$6</c:f>
              <c:numCache>
                <c:formatCode>0.00%</c:formatCode>
                <c:ptCount val="4"/>
                <c:pt idx="0">
                  <c:v>0.52089424300489984</c:v>
                </c:pt>
                <c:pt idx="1">
                  <c:v>0.24761954953448953</c:v>
                </c:pt>
                <c:pt idx="2">
                  <c:v>0.1785892428488258</c:v>
                </c:pt>
                <c:pt idx="3">
                  <c:v>5.2896964611784794E-2</c:v>
                </c:pt>
              </c:numCache>
            </c:numRef>
          </c:val>
          <c:extLst>
            <c:ext xmlns:c16="http://schemas.microsoft.com/office/drawing/2014/chart" uri="{C3380CC4-5D6E-409C-BE32-E72D297353CC}">
              <c16:uniqueId val="{00000008-2FD2-4301-A743-980647BF7D64}"/>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2709D-DE95-42FA-BC67-CB0D20D48676}" type="datetimeFigureOut">
              <a:rPr lang="en-US" smtClean="0"/>
              <a:t>6/2/2022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37EC5-3951-4C59-9C09-8DD23A89A188}" type="slidenum">
              <a:rPr lang="en-US" smtClean="0"/>
              <a:t>‹#›</a:t>
            </a:fld>
            <a:endParaRPr lang="en-US" dirty="0"/>
          </a:p>
        </p:txBody>
      </p:sp>
    </p:spTree>
    <p:extLst>
      <p:ext uri="{BB962C8B-B14F-4D97-AF65-F5344CB8AC3E}">
        <p14:creationId xmlns:p14="http://schemas.microsoft.com/office/powerpoint/2010/main" val="89388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1</a:t>
            </a:fld>
            <a:endParaRPr lang="en-US" dirty="0"/>
          </a:p>
        </p:txBody>
      </p:sp>
    </p:spTree>
    <p:extLst>
      <p:ext uri="{BB962C8B-B14F-4D97-AF65-F5344CB8AC3E}">
        <p14:creationId xmlns:p14="http://schemas.microsoft.com/office/powerpoint/2010/main" val="185432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17</a:t>
            </a:fld>
            <a:endParaRPr lang="en-US" dirty="0"/>
          </a:p>
        </p:txBody>
      </p:sp>
    </p:spTree>
    <p:extLst>
      <p:ext uri="{BB962C8B-B14F-4D97-AF65-F5344CB8AC3E}">
        <p14:creationId xmlns:p14="http://schemas.microsoft.com/office/powerpoint/2010/main" val="11086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18</a:t>
            </a:fld>
            <a:endParaRPr lang="en-US" dirty="0"/>
          </a:p>
        </p:txBody>
      </p:sp>
    </p:spTree>
    <p:extLst>
      <p:ext uri="{BB962C8B-B14F-4D97-AF65-F5344CB8AC3E}">
        <p14:creationId xmlns:p14="http://schemas.microsoft.com/office/powerpoint/2010/main" val="141212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20</a:t>
            </a:fld>
            <a:endParaRPr lang="en-US" dirty="0"/>
          </a:p>
        </p:txBody>
      </p:sp>
    </p:spTree>
    <p:extLst>
      <p:ext uri="{BB962C8B-B14F-4D97-AF65-F5344CB8AC3E}">
        <p14:creationId xmlns:p14="http://schemas.microsoft.com/office/powerpoint/2010/main" val="173332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3</a:t>
            </a:fld>
            <a:endParaRPr lang="en-US" dirty="0"/>
          </a:p>
        </p:txBody>
      </p:sp>
    </p:spTree>
    <p:extLst>
      <p:ext uri="{BB962C8B-B14F-4D97-AF65-F5344CB8AC3E}">
        <p14:creationId xmlns:p14="http://schemas.microsoft.com/office/powerpoint/2010/main" val="175131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4</a:t>
            </a:fld>
            <a:endParaRPr lang="en-US" dirty="0"/>
          </a:p>
        </p:txBody>
      </p:sp>
    </p:spTree>
    <p:extLst>
      <p:ext uri="{BB962C8B-B14F-4D97-AF65-F5344CB8AC3E}">
        <p14:creationId xmlns:p14="http://schemas.microsoft.com/office/powerpoint/2010/main" val="238075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5</a:t>
            </a:fld>
            <a:endParaRPr lang="en-US" dirty="0"/>
          </a:p>
        </p:txBody>
      </p:sp>
    </p:spTree>
    <p:extLst>
      <p:ext uri="{BB962C8B-B14F-4D97-AF65-F5344CB8AC3E}">
        <p14:creationId xmlns:p14="http://schemas.microsoft.com/office/powerpoint/2010/main" val="330668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7</a:t>
            </a:fld>
            <a:endParaRPr lang="en-US" dirty="0"/>
          </a:p>
        </p:txBody>
      </p:sp>
    </p:spTree>
    <p:extLst>
      <p:ext uri="{BB962C8B-B14F-4D97-AF65-F5344CB8AC3E}">
        <p14:creationId xmlns:p14="http://schemas.microsoft.com/office/powerpoint/2010/main" val="298679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0B8-EB39-4CF3-810C-974F9E30E44F}" type="slidenum">
              <a:rPr lang="en-US" smtClean="0"/>
              <a:t>8</a:t>
            </a:fld>
            <a:endParaRPr lang="en-US" dirty="0"/>
          </a:p>
        </p:txBody>
      </p:sp>
    </p:spTree>
    <p:extLst>
      <p:ext uri="{BB962C8B-B14F-4D97-AF65-F5344CB8AC3E}">
        <p14:creationId xmlns:p14="http://schemas.microsoft.com/office/powerpoint/2010/main" val="178798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37EC5-3951-4C59-9C09-8DD23A89A188}" type="slidenum">
              <a:rPr lang="en-US" smtClean="0"/>
              <a:t>12</a:t>
            </a:fld>
            <a:endParaRPr lang="en-US" dirty="0"/>
          </a:p>
        </p:txBody>
      </p:sp>
    </p:spTree>
    <p:extLst>
      <p:ext uri="{BB962C8B-B14F-4D97-AF65-F5344CB8AC3E}">
        <p14:creationId xmlns:p14="http://schemas.microsoft.com/office/powerpoint/2010/main" val="302981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9E50B8-EB39-4CF3-810C-974F9E30E44F}" type="slidenum">
              <a:rPr lang="en-US" smtClean="0"/>
              <a:t>14</a:t>
            </a:fld>
            <a:endParaRPr lang="en-US" dirty="0"/>
          </a:p>
        </p:txBody>
      </p:sp>
    </p:spTree>
    <p:extLst>
      <p:ext uri="{BB962C8B-B14F-4D97-AF65-F5344CB8AC3E}">
        <p14:creationId xmlns:p14="http://schemas.microsoft.com/office/powerpoint/2010/main" val="218416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9E50B8-EB39-4CF3-810C-974F9E30E44F}" type="slidenum">
              <a:rPr lang="en-US" smtClean="0"/>
              <a:t>16</a:t>
            </a:fld>
            <a:endParaRPr lang="en-US" dirty="0"/>
          </a:p>
        </p:txBody>
      </p:sp>
    </p:spTree>
    <p:extLst>
      <p:ext uri="{BB962C8B-B14F-4D97-AF65-F5344CB8AC3E}">
        <p14:creationId xmlns:p14="http://schemas.microsoft.com/office/powerpoint/2010/main" val="175978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9C76DB-73EA-4EBD-97F4-F4C2DBD8BAF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316982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7D7CA-74E3-4D7A-9DE1-4D717C7E0DCF}"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392665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5F974-A5D9-4391-AD60-6951788ADB34}"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76337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29582-9D87-4C00-9BB8-4B7DE7C0F01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16209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155B7F-7A95-4F01-B845-5F28B71A2D5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313390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A29A1-4B15-41AA-B78A-B81D1758F297}"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8007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6F44-259D-4517-A9EC-FBF9184844CE}"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321572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C4B51-4EDD-4E2B-BA64-DAE8ECD0632B}"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50802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1722D-361B-4BCE-B25F-AA5616B8FDE4}"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142423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6109B-1BCE-4935-B578-38A3CDD077A9}"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103411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408890-A6EE-4997-85BE-70D85AD45715}"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172A-FCB4-4D60-A230-2AD6592B21EC}" type="slidenum">
              <a:rPr lang="en-US" smtClean="0"/>
              <a:t>‹#›</a:t>
            </a:fld>
            <a:endParaRPr lang="en-US" dirty="0"/>
          </a:p>
        </p:txBody>
      </p:sp>
    </p:spTree>
    <p:extLst>
      <p:ext uri="{BB962C8B-B14F-4D97-AF65-F5344CB8AC3E}">
        <p14:creationId xmlns:p14="http://schemas.microsoft.com/office/powerpoint/2010/main" val="294190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6F827-4D65-4ACA-83E4-86316FF00D8A}" type="datetime1">
              <a:rPr lang="en-US" smtClean="0"/>
              <a:t>6/2/2022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7172A-FCB4-4D60-A230-2AD6592B21EC}" type="slidenum">
              <a:rPr lang="en-US" smtClean="0"/>
              <a:t>‹#›</a:t>
            </a:fld>
            <a:endParaRPr lang="en-US" dirty="0"/>
          </a:p>
        </p:txBody>
      </p:sp>
    </p:spTree>
    <p:extLst>
      <p:ext uri="{BB962C8B-B14F-4D97-AF65-F5344CB8AC3E}">
        <p14:creationId xmlns:p14="http://schemas.microsoft.com/office/powerpoint/2010/main" val="362839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002060"/>
                </a:solidFill>
              </a:rPr>
              <a:t>WINSLOW TOWNSHIP </a:t>
            </a:r>
            <a:br>
              <a:rPr lang="en-US" dirty="0">
                <a:solidFill>
                  <a:srgbClr val="002060"/>
                </a:solidFill>
              </a:rPr>
            </a:br>
            <a:r>
              <a:rPr lang="en-US" dirty="0">
                <a:solidFill>
                  <a:srgbClr val="002060"/>
                </a:solidFill>
              </a:rPr>
              <a:t>2022 BUDGET PRESENTATION</a:t>
            </a:r>
          </a:p>
        </p:txBody>
      </p:sp>
      <p:sp>
        <p:nvSpPr>
          <p:cNvPr id="3" name="Subtitle 2"/>
          <p:cNvSpPr>
            <a:spLocks noGrp="1"/>
          </p:cNvSpPr>
          <p:nvPr>
            <p:ph type="subTitle" idx="1"/>
          </p:nvPr>
        </p:nvSpPr>
        <p:spPr/>
        <p:txBody>
          <a:bodyPr/>
          <a:lstStyle/>
          <a:p>
            <a:r>
              <a:rPr lang="en-US" dirty="0"/>
              <a:t>PRESENTED BY JOSEPH GALLAGHER </a:t>
            </a:r>
          </a:p>
          <a:p>
            <a:r>
              <a:rPr lang="en-US" dirty="0"/>
              <a:t>AND</a:t>
            </a:r>
          </a:p>
          <a:p>
            <a:r>
              <a:rPr lang="en-US" dirty="0"/>
              <a:t>STEPHEN DRINGUS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7200"/>
            <a:ext cx="33528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B16E0DB-AA50-44B6-8CB4-D3916D1080DE}" type="slidenum">
              <a:rPr lang="en-US" smtClean="0"/>
              <a:t>1</a:t>
            </a:fld>
            <a:endParaRPr lang="en-US" dirty="0"/>
          </a:p>
        </p:txBody>
      </p:sp>
    </p:spTree>
    <p:extLst>
      <p:ext uri="{BB962C8B-B14F-4D97-AF65-F5344CB8AC3E}">
        <p14:creationId xmlns:p14="http://schemas.microsoft.com/office/powerpoint/2010/main" val="206399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2021 </a:t>
            </a:r>
            <a:br>
              <a:rPr lang="en-US" sz="3000" dirty="0"/>
            </a:br>
            <a:r>
              <a:rPr lang="en-US" sz="3000" dirty="0"/>
              <a:t>Progress In Services</a:t>
            </a:r>
          </a:p>
        </p:txBody>
      </p:sp>
      <p:sp>
        <p:nvSpPr>
          <p:cNvPr id="6" name="Content Placeholder 5"/>
          <p:cNvSpPr>
            <a:spLocks noGrp="1"/>
          </p:cNvSpPr>
          <p:nvPr>
            <p:ph sz="quarter" idx="4"/>
          </p:nvPr>
        </p:nvSpPr>
        <p:spPr>
          <a:xfrm>
            <a:off x="2246245" y="2300370"/>
            <a:ext cx="7699510" cy="3321844"/>
          </a:xfrm>
        </p:spPr>
        <p:txBody>
          <a:bodyPr>
            <a:normAutofit fontScale="92500" lnSpcReduction="20000"/>
          </a:bodyPr>
          <a:lstStyle/>
          <a:p>
            <a:r>
              <a:rPr lang="en-US" sz="1500" dirty="0"/>
              <a:t>Township Mobile app “My Winslow” is showing steady usage and growth – with expanded options to include push notifications to residents.</a:t>
            </a:r>
          </a:p>
          <a:p>
            <a:endParaRPr lang="en-US" sz="1500" dirty="0"/>
          </a:p>
          <a:p>
            <a:r>
              <a:rPr lang="en-US" sz="1500" dirty="0"/>
              <a:t>Mapping technology expanded to be mobile-friendly and additional maps added</a:t>
            </a:r>
          </a:p>
          <a:p>
            <a:endParaRPr lang="en-US" sz="1500" dirty="0"/>
          </a:p>
          <a:p>
            <a:r>
              <a:rPr lang="en-US" sz="1500" dirty="0"/>
              <a:t>Increased Social Media presence to keep residents updated during pandemic –Facebook, Twitter, Nixle &amp; Next-door </a:t>
            </a:r>
          </a:p>
          <a:p>
            <a:endParaRPr lang="en-US" sz="1500" dirty="0"/>
          </a:p>
          <a:p>
            <a:r>
              <a:rPr lang="en-US" sz="1500" dirty="0"/>
              <a:t>Public meeting agendas always online and searchable for residents – enabled meetings to continue during pandemic via zoom with zero disruption</a:t>
            </a:r>
          </a:p>
          <a:p>
            <a:endParaRPr lang="en-US" sz="1500" dirty="0"/>
          </a:p>
          <a:p>
            <a:r>
              <a:rPr lang="en-US" sz="1500" dirty="0"/>
              <a:t>Township reviewing additional ways to increase inter-department connectivity and ease of resident access of services via web-based programs for permit process</a:t>
            </a:r>
          </a:p>
        </p:txBody>
      </p:sp>
      <p:sp>
        <p:nvSpPr>
          <p:cNvPr id="7" name="Slide Number Placeholder 6"/>
          <p:cNvSpPr>
            <a:spLocks noGrp="1"/>
          </p:cNvSpPr>
          <p:nvPr>
            <p:ph type="sldNum" sz="quarter" idx="12"/>
          </p:nvPr>
        </p:nvSpPr>
        <p:spPr/>
        <p:txBody>
          <a:bodyPr/>
          <a:lstStyle/>
          <a:p>
            <a:fld id="{5B16E0DB-AA50-44B6-8CB4-D3916D1080DE}" type="slidenum">
              <a:rPr lang="en-US" smtClean="0"/>
              <a:t>10</a:t>
            </a:fld>
            <a:endParaRPr lang="en-US" dirty="0"/>
          </a:p>
        </p:txBody>
      </p:sp>
    </p:spTree>
    <p:extLst>
      <p:ext uri="{BB962C8B-B14F-4D97-AF65-F5344CB8AC3E}">
        <p14:creationId xmlns:p14="http://schemas.microsoft.com/office/powerpoint/2010/main" val="8209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16E0DB-AA50-44B6-8CB4-D3916D1080DE}" type="slidenum">
              <a:rPr lang="en-US" smtClean="0"/>
              <a:t>11</a:t>
            </a:fld>
            <a:endParaRPr lang="en-US" dirty="0"/>
          </a:p>
        </p:txBody>
      </p:sp>
      <p:pic>
        <p:nvPicPr>
          <p:cNvPr id="8" name="Picture 7"/>
          <p:cNvPicPr>
            <a:picLocks noChangeAspect="1"/>
          </p:cNvPicPr>
          <p:nvPr/>
        </p:nvPicPr>
        <p:blipFill>
          <a:blip r:embed="rId2"/>
          <a:stretch>
            <a:fillRect/>
          </a:stretch>
        </p:blipFill>
        <p:spPr>
          <a:xfrm>
            <a:off x="6756006" y="3700910"/>
            <a:ext cx="1445974" cy="1159216"/>
          </a:xfrm>
          <a:prstGeom prst="rect">
            <a:avLst/>
          </a:prstGeom>
        </p:spPr>
      </p:pic>
      <p:pic>
        <p:nvPicPr>
          <p:cNvPr id="9" name="Picture 8"/>
          <p:cNvPicPr>
            <a:picLocks noChangeAspect="1"/>
          </p:cNvPicPr>
          <p:nvPr/>
        </p:nvPicPr>
        <p:blipFill>
          <a:blip r:embed="rId3"/>
          <a:stretch>
            <a:fillRect/>
          </a:stretch>
        </p:blipFill>
        <p:spPr>
          <a:xfrm>
            <a:off x="8636093" y="3714679"/>
            <a:ext cx="1528100" cy="1145447"/>
          </a:xfrm>
          <a:prstGeom prst="rect">
            <a:avLst/>
          </a:prstGeom>
        </p:spPr>
      </p:pic>
      <p:pic>
        <p:nvPicPr>
          <p:cNvPr id="11" name="Picture 10"/>
          <p:cNvPicPr>
            <a:picLocks noChangeAspect="1"/>
          </p:cNvPicPr>
          <p:nvPr/>
        </p:nvPicPr>
        <p:blipFill>
          <a:blip r:embed="rId4"/>
          <a:stretch>
            <a:fillRect/>
          </a:stretch>
        </p:blipFill>
        <p:spPr>
          <a:xfrm>
            <a:off x="3273076" y="3674769"/>
            <a:ext cx="1525191" cy="1211500"/>
          </a:xfrm>
          <a:prstGeom prst="rect">
            <a:avLst/>
          </a:prstGeom>
        </p:spPr>
      </p:pic>
      <p:pic>
        <p:nvPicPr>
          <p:cNvPr id="12" name="Picture 11"/>
          <p:cNvPicPr>
            <a:picLocks noChangeAspect="1"/>
          </p:cNvPicPr>
          <p:nvPr/>
        </p:nvPicPr>
        <p:blipFill>
          <a:blip r:embed="rId5"/>
          <a:stretch>
            <a:fillRect/>
          </a:stretch>
        </p:blipFill>
        <p:spPr>
          <a:xfrm>
            <a:off x="5026705" y="3693733"/>
            <a:ext cx="1500863" cy="1173570"/>
          </a:xfrm>
          <a:prstGeom prst="rect">
            <a:avLst/>
          </a:prstGeom>
        </p:spPr>
      </p:pic>
      <p:pic>
        <p:nvPicPr>
          <p:cNvPr id="13" name="Picture 12"/>
          <p:cNvPicPr>
            <a:picLocks noChangeAspect="1"/>
          </p:cNvPicPr>
          <p:nvPr/>
        </p:nvPicPr>
        <p:blipFill>
          <a:blip r:embed="rId6"/>
          <a:stretch>
            <a:fillRect/>
          </a:stretch>
        </p:blipFill>
        <p:spPr>
          <a:xfrm>
            <a:off x="1221714" y="3674768"/>
            <a:ext cx="1776538" cy="1211501"/>
          </a:xfrm>
          <a:prstGeom prst="rect">
            <a:avLst/>
          </a:prstGeom>
        </p:spPr>
      </p:pic>
      <p:sp>
        <p:nvSpPr>
          <p:cNvPr id="20" name="TextBox 19"/>
          <p:cNvSpPr txBox="1"/>
          <p:nvPr/>
        </p:nvSpPr>
        <p:spPr>
          <a:xfrm>
            <a:off x="1727200" y="2747854"/>
            <a:ext cx="1456094" cy="646331"/>
          </a:xfrm>
          <a:prstGeom prst="rect">
            <a:avLst/>
          </a:prstGeom>
          <a:noFill/>
        </p:spPr>
        <p:txBody>
          <a:bodyPr wrap="square" rtlCol="0">
            <a:spAutoFit/>
          </a:bodyPr>
          <a:lstStyle/>
          <a:p>
            <a:r>
              <a:rPr lang="en-US" dirty="0"/>
              <a:t>Trash Collection</a:t>
            </a:r>
          </a:p>
        </p:txBody>
      </p:sp>
      <p:sp>
        <p:nvSpPr>
          <p:cNvPr id="21" name="TextBox 20"/>
          <p:cNvSpPr txBox="1"/>
          <p:nvPr/>
        </p:nvSpPr>
        <p:spPr>
          <a:xfrm>
            <a:off x="3409398" y="2747853"/>
            <a:ext cx="1456094" cy="646331"/>
          </a:xfrm>
          <a:prstGeom prst="rect">
            <a:avLst/>
          </a:prstGeom>
          <a:noFill/>
        </p:spPr>
        <p:txBody>
          <a:bodyPr wrap="square" rtlCol="0">
            <a:spAutoFit/>
          </a:bodyPr>
          <a:lstStyle/>
          <a:p>
            <a:r>
              <a:rPr lang="en-US" dirty="0"/>
              <a:t>Leaf Collection</a:t>
            </a:r>
          </a:p>
        </p:txBody>
      </p:sp>
      <p:sp>
        <p:nvSpPr>
          <p:cNvPr id="22" name="TextBox 21"/>
          <p:cNvSpPr txBox="1"/>
          <p:nvPr/>
        </p:nvSpPr>
        <p:spPr>
          <a:xfrm>
            <a:off x="5260598" y="2725304"/>
            <a:ext cx="1456094" cy="646331"/>
          </a:xfrm>
          <a:prstGeom prst="rect">
            <a:avLst/>
          </a:prstGeom>
          <a:noFill/>
        </p:spPr>
        <p:txBody>
          <a:bodyPr wrap="square" rtlCol="0">
            <a:spAutoFit/>
          </a:bodyPr>
          <a:lstStyle/>
          <a:p>
            <a:r>
              <a:rPr lang="en-US" dirty="0"/>
              <a:t>Business Listing</a:t>
            </a:r>
          </a:p>
        </p:txBody>
      </p:sp>
      <p:sp>
        <p:nvSpPr>
          <p:cNvPr id="24" name="TextBox 23"/>
          <p:cNvSpPr txBox="1"/>
          <p:nvPr/>
        </p:nvSpPr>
        <p:spPr>
          <a:xfrm>
            <a:off x="7179999" y="2745879"/>
            <a:ext cx="1456094" cy="923330"/>
          </a:xfrm>
          <a:prstGeom prst="rect">
            <a:avLst/>
          </a:prstGeom>
          <a:noFill/>
        </p:spPr>
        <p:txBody>
          <a:bodyPr wrap="square" rtlCol="0">
            <a:spAutoFit/>
          </a:bodyPr>
          <a:lstStyle/>
          <a:p>
            <a:r>
              <a:rPr lang="en-US" dirty="0"/>
              <a:t>Polling </a:t>
            </a:r>
          </a:p>
          <a:p>
            <a:r>
              <a:rPr lang="en-US" dirty="0"/>
              <a:t>Places</a:t>
            </a:r>
          </a:p>
          <a:p>
            <a:endParaRPr lang="en-US" dirty="0"/>
          </a:p>
        </p:txBody>
      </p:sp>
      <p:sp>
        <p:nvSpPr>
          <p:cNvPr id="25" name="TextBox 24"/>
          <p:cNvSpPr txBox="1"/>
          <p:nvPr/>
        </p:nvSpPr>
        <p:spPr>
          <a:xfrm>
            <a:off x="9031199" y="2778374"/>
            <a:ext cx="1196078" cy="369332"/>
          </a:xfrm>
          <a:prstGeom prst="rect">
            <a:avLst/>
          </a:prstGeom>
          <a:noFill/>
        </p:spPr>
        <p:txBody>
          <a:bodyPr wrap="square" rtlCol="0">
            <a:spAutoFit/>
          </a:bodyPr>
          <a:lstStyle/>
          <a:p>
            <a:r>
              <a:rPr lang="en-US" dirty="0"/>
              <a:t>Parks</a:t>
            </a:r>
          </a:p>
        </p:txBody>
      </p:sp>
      <p:sp>
        <p:nvSpPr>
          <p:cNvPr id="27" name="TextBox 26">
            <a:extLst>
              <a:ext uri="{FF2B5EF4-FFF2-40B4-BE49-F238E27FC236}">
                <a16:creationId xmlns:a16="http://schemas.microsoft.com/office/drawing/2014/main" id="{A3152434-2CC3-4113-800B-C86CA22D5862}"/>
              </a:ext>
            </a:extLst>
          </p:cNvPr>
          <p:cNvSpPr txBox="1"/>
          <p:nvPr/>
        </p:nvSpPr>
        <p:spPr>
          <a:xfrm>
            <a:off x="1647302" y="5166852"/>
            <a:ext cx="830510" cy="369332"/>
          </a:xfrm>
          <a:prstGeom prst="rect">
            <a:avLst/>
          </a:prstGeom>
          <a:noFill/>
        </p:spPr>
        <p:txBody>
          <a:bodyPr wrap="square" rtlCol="0">
            <a:spAutoFit/>
          </a:bodyPr>
          <a:lstStyle/>
          <a:p>
            <a:r>
              <a:rPr lang="en-US" dirty="0"/>
              <a:t>2,015</a:t>
            </a:r>
          </a:p>
        </p:txBody>
      </p:sp>
      <p:sp>
        <p:nvSpPr>
          <p:cNvPr id="28" name="TextBox 27">
            <a:extLst>
              <a:ext uri="{FF2B5EF4-FFF2-40B4-BE49-F238E27FC236}">
                <a16:creationId xmlns:a16="http://schemas.microsoft.com/office/drawing/2014/main" id="{E087572E-5198-4269-8CC9-AC52F63C1DBA}"/>
              </a:ext>
            </a:extLst>
          </p:cNvPr>
          <p:cNvSpPr txBox="1"/>
          <p:nvPr/>
        </p:nvSpPr>
        <p:spPr>
          <a:xfrm>
            <a:off x="3620416" y="5120681"/>
            <a:ext cx="830510" cy="369332"/>
          </a:xfrm>
          <a:prstGeom prst="rect">
            <a:avLst/>
          </a:prstGeom>
          <a:noFill/>
        </p:spPr>
        <p:txBody>
          <a:bodyPr wrap="square" rtlCol="0">
            <a:spAutoFit/>
          </a:bodyPr>
          <a:lstStyle/>
          <a:p>
            <a:r>
              <a:rPr lang="en-US" dirty="0"/>
              <a:t>1,101</a:t>
            </a:r>
          </a:p>
        </p:txBody>
      </p:sp>
      <p:sp>
        <p:nvSpPr>
          <p:cNvPr id="29" name="TextBox 28">
            <a:extLst>
              <a:ext uri="{FF2B5EF4-FFF2-40B4-BE49-F238E27FC236}">
                <a16:creationId xmlns:a16="http://schemas.microsoft.com/office/drawing/2014/main" id="{ABADDA15-DF87-4685-8FD1-6707F5D68D16}"/>
              </a:ext>
            </a:extLst>
          </p:cNvPr>
          <p:cNvSpPr txBox="1"/>
          <p:nvPr/>
        </p:nvSpPr>
        <p:spPr>
          <a:xfrm>
            <a:off x="5480203" y="5120681"/>
            <a:ext cx="830510" cy="369332"/>
          </a:xfrm>
          <a:prstGeom prst="rect">
            <a:avLst/>
          </a:prstGeom>
          <a:noFill/>
        </p:spPr>
        <p:txBody>
          <a:bodyPr wrap="square" rtlCol="0">
            <a:spAutoFit/>
          </a:bodyPr>
          <a:lstStyle/>
          <a:p>
            <a:r>
              <a:rPr lang="en-US" dirty="0"/>
              <a:t>408</a:t>
            </a:r>
          </a:p>
        </p:txBody>
      </p:sp>
      <p:sp>
        <p:nvSpPr>
          <p:cNvPr id="30" name="TextBox 29">
            <a:extLst>
              <a:ext uri="{FF2B5EF4-FFF2-40B4-BE49-F238E27FC236}">
                <a16:creationId xmlns:a16="http://schemas.microsoft.com/office/drawing/2014/main" id="{130939C8-B622-4F1E-8E59-92E2C980BE50}"/>
              </a:ext>
            </a:extLst>
          </p:cNvPr>
          <p:cNvSpPr txBox="1"/>
          <p:nvPr/>
        </p:nvSpPr>
        <p:spPr>
          <a:xfrm>
            <a:off x="7189810" y="5090522"/>
            <a:ext cx="830510" cy="369332"/>
          </a:xfrm>
          <a:prstGeom prst="rect">
            <a:avLst/>
          </a:prstGeom>
          <a:noFill/>
        </p:spPr>
        <p:txBody>
          <a:bodyPr wrap="square" rtlCol="0">
            <a:spAutoFit/>
          </a:bodyPr>
          <a:lstStyle/>
          <a:p>
            <a:r>
              <a:rPr lang="en-US" dirty="0"/>
              <a:t>516</a:t>
            </a:r>
          </a:p>
        </p:txBody>
      </p:sp>
      <p:sp>
        <p:nvSpPr>
          <p:cNvPr id="31" name="TextBox 30">
            <a:extLst>
              <a:ext uri="{FF2B5EF4-FFF2-40B4-BE49-F238E27FC236}">
                <a16:creationId xmlns:a16="http://schemas.microsoft.com/office/drawing/2014/main" id="{EA4C41E6-087B-47BA-92FA-77B0CFD221D7}"/>
              </a:ext>
            </a:extLst>
          </p:cNvPr>
          <p:cNvSpPr txBox="1"/>
          <p:nvPr/>
        </p:nvSpPr>
        <p:spPr>
          <a:xfrm>
            <a:off x="9151690" y="5086201"/>
            <a:ext cx="830510" cy="369332"/>
          </a:xfrm>
          <a:prstGeom prst="rect">
            <a:avLst/>
          </a:prstGeom>
          <a:noFill/>
        </p:spPr>
        <p:txBody>
          <a:bodyPr wrap="square" rtlCol="0">
            <a:spAutoFit/>
          </a:bodyPr>
          <a:lstStyle/>
          <a:p>
            <a:r>
              <a:rPr lang="en-US" dirty="0"/>
              <a:t>110</a:t>
            </a:r>
          </a:p>
        </p:txBody>
      </p:sp>
      <p:sp>
        <p:nvSpPr>
          <p:cNvPr id="23" name="Title 1"/>
          <p:cNvSpPr>
            <a:spLocks noGrp="1"/>
          </p:cNvSpPr>
          <p:nvPr>
            <p:ph type="title"/>
          </p:nvPr>
        </p:nvSpPr>
        <p:spPr>
          <a:xfrm>
            <a:off x="730250" y="331787"/>
            <a:ext cx="10515600" cy="1492699"/>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Township Mapping System</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During “pandemic” year – more vital to have Township services at resident’s fingertips. Available via the Township website and app – My Winslow</a:t>
            </a:r>
            <a:br>
              <a:rPr lang="en-US" sz="2000" b="1" dirty="0">
                <a:latin typeface="Times New Roman" panose="02020603050405020304" pitchFamily="18" charset="0"/>
                <a:cs typeface="Times New Roman" panose="02020603050405020304" pitchFamily="18" charset="0"/>
              </a:rPr>
            </a:br>
            <a:br>
              <a:rPr lang="en-US" sz="2000" b="1" dirty="0"/>
            </a:br>
            <a:br>
              <a:rPr lang="en-US" sz="2000" b="1" dirty="0"/>
            </a:br>
            <a:r>
              <a:rPr lang="en-US" sz="2400" b="1" dirty="0">
                <a:latin typeface="Times New Roman" panose="02020603050405020304" pitchFamily="18" charset="0"/>
                <a:cs typeface="Times New Roman" panose="02020603050405020304" pitchFamily="18" charset="0"/>
              </a:rPr>
              <a:t>2021</a:t>
            </a:r>
          </a:p>
        </p:txBody>
      </p:sp>
    </p:spTree>
    <p:extLst>
      <p:ext uri="{BB962C8B-B14F-4D97-AF65-F5344CB8AC3E}">
        <p14:creationId xmlns:p14="http://schemas.microsoft.com/office/powerpoint/2010/main" val="118903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12839" y="201968"/>
            <a:ext cx="7886700" cy="57528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t>Utilities Department 2022</a:t>
            </a:r>
          </a:p>
        </p:txBody>
      </p:sp>
      <p:sp>
        <p:nvSpPr>
          <p:cNvPr id="2" name="Slide Number Placeholder 1"/>
          <p:cNvSpPr>
            <a:spLocks noGrp="1"/>
          </p:cNvSpPr>
          <p:nvPr>
            <p:ph type="sldNum" sz="quarter" idx="12"/>
          </p:nvPr>
        </p:nvSpPr>
        <p:spPr/>
        <p:txBody>
          <a:bodyPr/>
          <a:lstStyle/>
          <a:p>
            <a:fld id="{5B16E0DB-AA50-44B6-8CB4-D3916D1080DE}" type="slidenum">
              <a:rPr lang="en-US" smtClean="0"/>
              <a:t>12</a:t>
            </a:fld>
            <a:endParaRPr lang="en-US" dirty="0"/>
          </a:p>
        </p:txBody>
      </p:sp>
      <p:sp>
        <p:nvSpPr>
          <p:cNvPr id="7" name="Title 1"/>
          <p:cNvSpPr txBox="1">
            <a:spLocks/>
          </p:cNvSpPr>
          <p:nvPr/>
        </p:nvSpPr>
        <p:spPr>
          <a:xfrm>
            <a:off x="1046019" y="777256"/>
            <a:ext cx="9271000" cy="58729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u="sng" dirty="0"/>
              <a:t>The Winslow Township Utilities Water Distribution System consists of:</a:t>
            </a:r>
            <a:endParaRPr lang="en-US" sz="1600" dirty="0"/>
          </a:p>
          <a:p>
            <a:pPr algn="ctr"/>
            <a:r>
              <a:rPr lang="en-US" sz="1600" dirty="0"/>
              <a:t>Approximately 150  miles of Water Main </a:t>
            </a:r>
          </a:p>
          <a:p>
            <a:pPr algn="ctr"/>
            <a:r>
              <a:rPr lang="en-US" sz="1600" dirty="0"/>
              <a:t>Approximately 11,165 Water Meters and Connections</a:t>
            </a:r>
          </a:p>
          <a:p>
            <a:pPr algn="ctr"/>
            <a:r>
              <a:rPr lang="en-US" sz="1600" dirty="0"/>
              <a:t>710 Fire Hydrants</a:t>
            </a:r>
          </a:p>
          <a:p>
            <a:pPr algn="ctr"/>
            <a:r>
              <a:rPr lang="en-US" sz="1600" dirty="0"/>
              <a:t>2 Elevated Water Storage Tanks</a:t>
            </a:r>
          </a:p>
          <a:p>
            <a:pPr algn="ctr"/>
            <a:r>
              <a:rPr lang="en-US" sz="1600" dirty="0"/>
              <a:t>3 Water Treatment Facilities</a:t>
            </a:r>
          </a:p>
          <a:p>
            <a:pPr algn="ctr"/>
            <a:r>
              <a:rPr lang="en-US" sz="1600" dirty="0"/>
              <a:t>7 Water Pumping Facilities</a:t>
            </a:r>
          </a:p>
          <a:p>
            <a:pPr algn="ctr"/>
            <a:r>
              <a:rPr lang="en-US" sz="1600" u="sng" dirty="0"/>
              <a:t>The East </a:t>
            </a:r>
            <a:r>
              <a:rPr lang="en-US" sz="1600" u="sng" dirty="0" err="1"/>
              <a:t>Elmtowne</a:t>
            </a:r>
            <a:r>
              <a:rPr lang="en-US" sz="1600" u="sng" dirty="0"/>
              <a:t> Water Distribution System consists of:</a:t>
            </a:r>
            <a:endParaRPr lang="en-US" sz="1600" dirty="0"/>
          </a:p>
          <a:p>
            <a:pPr algn="ctr"/>
            <a:r>
              <a:rPr lang="en-US" sz="1600" dirty="0"/>
              <a:t> Approximately 4.3 miles of Water Main</a:t>
            </a:r>
          </a:p>
          <a:p>
            <a:pPr algn="ctr"/>
            <a:r>
              <a:rPr lang="en-US" sz="1600" dirty="0"/>
              <a:t> Approximately 211 Water Connections</a:t>
            </a:r>
          </a:p>
          <a:p>
            <a:pPr algn="ctr"/>
            <a:r>
              <a:rPr lang="en-US" sz="1600" dirty="0"/>
              <a:t> 2 Water Pumping Facilities</a:t>
            </a:r>
          </a:p>
          <a:p>
            <a:pPr algn="ctr"/>
            <a:r>
              <a:rPr lang="en-US" sz="1600" u="sng" dirty="0"/>
              <a:t>The Winslow Township Utilities Sewer Collection System consists of:</a:t>
            </a:r>
            <a:endParaRPr lang="en-US" sz="1600" dirty="0"/>
          </a:p>
          <a:p>
            <a:pPr algn="ctr"/>
            <a:r>
              <a:rPr lang="en-US" sz="1600" dirty="0"/>
              <a:t>Approximately 102.4 miles of Sewer Main</a:t>
            </a:r>
          </a:p>
          <a:p>
            <a:pPr algn="ctr"/>
            <a:r>
              <a:rPr lang="en-US" sz="1600" dirty="0"/>
              <a:t>Approximately 9,562 Sewer Connections</a:t>
            </a:r>
          </a:p>
          <a:p>
            <a:pPr algn="ctr"/>
            <a:r>
              <a:rPr lang="en-US" sz="1600" dirty="0"/>
              <a:t>1,800 Sewer Manholes</a:t>
            </a:r>
          </a:p>
          <a:p>
            <a:pPr algn="ctr"/>
            <a:r>
              <a:rPr lang="en-US" sz="1600" dirty="0"/>
              <a:t>18 Sewer Pumping Stations</a:t>
            </a:r>
          </a:p>
          <a:p>
            <a:pPr algn="ctr"/>
            <a:endParaRPr lang="en-US" sz="825" dirty="0"/>
          </a:p>
        </p:txBody>
      </p:sp>
    </p:spTree>
    <p:extLst>
      <p:ext uri="{BB962C8B-B14F-4D97-AF65-F5344CB8AC3E}">
        <p14:creationId xmlns:p14="http://schemas.microsoft.com/office/powerpoint/2010/main" val="143750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457201"/>
            <a:ext cx="7886700" cy="5752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t>Code Enforcement/Animal Control Cases </a:t>
            </a:r>
          </a:p>
          <a:p>
            <a:r>
              <a:rPr lang="en-US" sz="2000" dirty="0"/>
              <a:t>2020 vs. 2021 – up </a:t>
            </a:r>
            <a:r>
              <a:rPr lang="en-US" sz="2000" dirty="0" err="1"/>
              <a:t>Aprox</a:t>
            </a:r>
            <a:r>
              <a:rPr lang="en-US" sz="2000" dirty="0"/>
              <a:t>. 13% in Cases </a:t>
            </a:r>
          </a:p>
          <a:p>
            <a:r>
              <a:rPr lang="en-US" sz="2000" dirty="0"/>
              <a:t>(Increase mostly seen in trash and property maintenance cases)</a:t>
            </a:r>
          </a:p>
        </p:txBody>
      </p:sp>
      <p:sp>
        <p:nvSpPr>
          <p:cNvPr id="2" name="Slide Number Placeholder 1"/>
          <p:cNvSpPr>
            <a:spLocks noGrp="1"/>
          </p:cNvSpPr>
          <p:nvPr>
            <p:ph type="sldNum" sz="quarter" idx="12"/>
          </p:nvPr>
        </p:nvSpPr>
        <p:spPr/>
        <p:txBody>
          <a:bodyPr/>
          <a:lstStyle/>
          <a:p>
            <a:fld id="{5B16E0DB-AA50-44B6-8CB4-D3916D1080DE}" type="slidenum">
              <a:rPr lang="en-US" smtClean="0"/>
              <a:t>13</a:t>
            </a:fld>
            <a:endParaRPr lang="en-US" dirty="0"/>
          </a:p>
        </p:txBody>
      </p:sp>
      <p:pic>
        <p:nvPicPr>
          <p:cNvPr id="8" name="Picture 7">
            <a:extLst>
              <a:ext uri="{FF2B5EF4-FFF2-40B4-BE49-F238E27FC236}">
                <a16:creationId xmlns:a16="http://schemas.microsoft.com/office/drawing/2014/main" id="{64FCB666-2737-4C4F-BC09-1F94C0ECAFD7}"/>
              </a:ext>
            </a:extLst>
          </p:cNvPr>
          <p:cNvPicPr>
            <a:picLocks noChangeAspect="1"/>
          </p:cNvPicPr>
          <p:nvPr/>
        </p:nvPicPr>
        <p:blipFill>
          <a:blip r:embed="rId2"/>
          <a:stretch>
            <a:fillRect/>
          </a:stretch>
        </p:blipFill>
        <p:spPr>
          <a:xfrm>
            <a:off x="1861127" y="1295400"/>
            <a:ext cx="4328249" cy="5243512"/>
          </a:xfrm>
          <a:prstGeom prst="rect">
            <a:avLst/>
          </a:prstGeom>
        </p:spPr>
      </p:pic>
      <p:pic>
        <p:nvPicPr>
          <p:cNvPr id="5" name="Picture 4">
            <a:extLst>
              <a:ext uri="{FF2B5EF4-FFF2-40B4-BE49-F238E27FC236}">
                <a16:creationId xmlns:a16="http://schemas.microsoft.com/office/drawing/2014/main" id="{EC1C6EE5-7294-49AC-9B7F-62B8F09EF298}"/>
              </a:ext>
            </a:extLst>
          </p:cNvPr>
          <p:cNvPicPr>
            <a:picLocks noChangeAspect="1"/>
          </p:cNvPicPr>
          <p:nvPr/>
        </p:nvPicPr>
        <p:blipFill>
          <a:blip r:embed="rId3"/>
          <a:stretch>
            <a:fillRect/>
          </a:stretch>
        </p:blipFill>
        <p:spPr>
          <a:xfrm>
            <a:off x="6197947" y="1295400"/>
            <a:ext cx="4327179" cy="5389064"/>
          </a:xfrm>
          <a:prstGeom prst="rect">
            <a:avLst/>
          </a:prstGeom>
        </p:spPr>
      </p:pic>
      <p:sp>
        <p:nvSpPr>
          <p:cNvPr id="7" name="TextBox 6">
            <a:extLst>
              <a:ext uri="{FF2B5EF4-FFF2-40B4-BE49-F238E27FC236}">
                <a16:creationId xmlns:a16="http://schemas.microsoft.com/office/drawing/2014/main" id="{66009035-3477-47B5-811E-6213CDC7C50F}"/>
              </a:ext>
            </a:extLst>
          </p:cNvPr>
          <p:cNvSpPr txBox="1"/>
          <p:nvPr/>
        </p:nvSpPr>
        <p:spPr>
          <a:xfrm>
            <a:off x="5791200" y="6528493"/>
            <a:ext cx="4572000" cy="276999"/>
          </a:xfrm>
          <a:prstGeom prst="rect">
            <a:avLst/>
          </a:prstGeom>
          <a:noFill/>
        </p:spPr>
        <p:txBody>
          <a:bodyPr wrap="square">
            <a:spAutoFit/>
          </a:bodyPr>
          <a:lstStyle/>
          <a:p>
            <a:pPr algn="r"/>
            <a:fld id="{5B16E0DB-AA50-44B6-8CB4-D3916D1080DE}" type="slidenum">
              <a:rPr lang="en-US" sz="1200"/>
              <a:pPr algn="r"/>
              <a:t>13</a:t>
            </a:fld>
            <a:endParaRPr lang="en-US" sz="1200" dirty="0"/>
          </a:p>
        </p:txBody>
      </p:sp>
    </p:spTree>
    <p:extLst>
      <p:ext uri="{BB962C8B-B14F-4D97-AF65-F5344CB8AC3E}">
        <p14:creationId xmlns:p14="http://schemas.microsoft.com/office/powerpoint/2010/main" val="115975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713337" y="958196"/>
            <a:ext cx="6115050" cy="479822"/>
          </a:xfrm>
          <a:prstGeom prst="rect">
            <a:avLst/>
          </a:prstGeom>
        </p:spPr>
        <p:txBody>
          <a:bodyPr vert="horz" lIns="51435" tIns="25718" rIns="51435" bIns="2571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75" dirty="0"/>
              <a:t>Public Works Cases 2020 vs. 2021</a:t>
            </a:r>
          </a:p>
        </p:txBody>
      </p:sp>
      <p:sp>
        <p:nvSpPr>
          <p:cNvPr id="2" name="Slide Number Placeholder 1"/>
          <p:cNvSpPr>
            <a:spLocks noGrp="1"/>
          </p:cNvSpPr>
          <p:nvPr>
            <p:ph type="sldNum" sz="quarter" idx="12"/>
          </p:nvPr>
        </p:nvSpPr>
        <p:spPr/>
        <p:txBody>
          <a:bodyPr/>
          <a:lstStyle/>
          <a:p>
            <a:fld id="{5B16E0DB-AA50-44B6-8CB4-D3916D1080DE}" type="slidenum">
              <a:rPr lang="en-US" smtClean="0"/>
              <a:t>14</a:t>
            </a:fld>
            <a:endParaRPr lang="en-US" dirty="0"/>
          </a:p>
        </p:txBody>
      </p:sp>
      <p:graphicFrame>
        <p:nvGraphicFramePr>
          <p:cNvPr id="5" name="Table 4">
            <a:extLst>
              <a:ext uri="{FF2B5EF4-FFF2-40B4-BE49-F238E27FC236}">
                <a16:creationId xmlns:a16="http://schemas.microsoft.com/office/drawing/2014/main" id="{7F600B0B-1B33-4787-8B50-BECE72FD1FA9}"/>
              </a:ext>
            </a:extLst>
          </p:cNvPr>
          <p:cNvGraphicFramePr>
            <a:graphicFrameLocks noGrp="1"/>
          </p:cNvGraphicFramePr>
          <p:nvPr>
            <p:extLst>
              <p:ext uri="{D42A27DB-BD31-4B8C-83A1-F6EECF244321}">
                <p14:modId xmlns:p14="http://schemas.microsoft.com/office/powerpoint/2010/main" val="3959317435"/>
              </p:ext>
            </p:extLst>
          </p:nvPr>
        </p:nvGraphicFramePr>
        <p:xfrm>
          <a:off x="2438401" y="1524000"/>
          <a:ext cx="3065099" cy="4621176"/>
        </p:xfrm>
        <a:graphic>
          <a:graphicData uri="http://schemas.openxmlformats.org/drawingml/2006/table">
            <a:tbl>
              <a:tblPr firstRow="1" bandRow="1">
                <a:tableStyleId>{5C22544A-7EE6-4342-B048-85BDC9FD1C3A}</a:tableStyleId>
              </a:tblPr>
              <a:tblGrid>
                <a:gridCol w="2335257">
                  <a:extLst>
                    <a:ext uri="{9D8B030D-6E8A-4147-A177-3AD203B41FA5}">
                      <a16:colId xmlns:a16="http://schemas.microsoft.com/office/drawing/2014/main" val="20000"/>
                    </a:ext>
                  </a:extLst>
                </a:gridCol>
                <a:gridCol w="729842">
                  <a:extLst>
                    <a:ext uri="{9D8B030D-6E8A-4147-A177-3AD203B41FA5}">
                      <a16:colId xmlns:a16="http://schemas.microsoft.com/office/drawing/2014/main" val="1985251981"/>
                    </a:ext>
                  </a:extLst>
                </a:gridCol>
              </a:tblGrid>
              <a:tr h="480060">
                <a:tc>
                  <a:txBody>
                    <a:bodyPr/>
                    <a:lstStyle/>
                    <a:p>
                      <a:r>
                        <a:rPr lang="en-US" sz="1400" dirty="0"/>
                        <a:t>Public</a:t>
                      </a:r>
                      <a:r>
                        <a:rPr lang="en-US" sz="1400" baseline="0" dirty="0"/>
                        <a:t> Works</a:t>
                      </a:r>
                      <a:endParaRPr lang="en-US" sz="1400" dirty="0"/>
                    </a:p>
                  </a:txBody>
                  <a:tcPr marL="68580" marR="68580" marT="34290" marB="34290"/>
                </a:tc>
                <a:tc>
                  <a:txBody>
                    <a:bodyPr/>
                    <a:lstStyle/>
                    <a:p>
                      <a:r>
                        <a:rPr lang="en-US" sz="1400" dirty="0"/>
                        <a:t># Cases</a:t>
                      </a:r>
                    </a:p>
                    <a:p>
                      <a:r>
                        <a:rPr lang="en-US" sz="1400" dirty="0"/>
                        <a:t>2020</a:t>
                      </a:r>
                    </a:p>
                  </a:txBody>
                  <a:tcPr marL="68580" marR="68580" marT="34290" marB="34290"/>
                </a:tc>
                <a:extLst>
                  <a:ext uri="{0D108BD9-81ED-4DB2-BD59-A6C34878D82A}">
                    <a16:rowId xmlns:a16="http://schemas.microsoft.com/office/drawing/2014/main" val="10000"/>
                  </a:ext>
                </a:extLst>
              </a:tr>
              <a:tr h="274320">
                <a:tc>
                  <a:txBody>
                    <a:bodyPr/>
                    <a:lstStyle/>
                    <a:p>
                      <a:r>
                        <a:rPr lang="en-US" sz="1400" dirty="0"/>
                        <a:t>Additional </a:t>
                      </a:r>
                      <a:r>
                        <a:rPr lang="en-US" sz="1400" dirty="0" err="1"/>
                        <a:t>Toter</a:t>
                      </a:r>
                      <a:r>
                        <a:rPr lang="en-US" sz="1400" dirty="0"/>
                        <a:t> Approved</a:t>
                      </a:r>
                    </a:p>
                  </a:txBody>
                  <a:tcPr marL="68580" marR="68580" marT="34290" marB="34290"/>
                </a:tc>
                <a:tc>
                  <a:txBody>
                    <a:bodyPr/>
                    <a:lstStyle/>
                    <a:p>
                      <a:r>
                        <a:rPr lang="en-US" sz="1400" dirty="0"/>
                        <a:t>0</a:t>
                      </a:r>
                    </a:p>
                  </a:txBody>
                  <a:tcPr marL="68580" marR="68580" marT="34290" marB="34290"/>
                </a:tc>
                <a:extLst>
                  <a:ext uri="{0D108BD9-81ED-4DB2-BD59-A6C34878D82A}">
                    <a16:rowId xmlns:a16="http://schemas.microsoft.com/office/drawing/2014/main" val="10001"/>
                  </a:ext>
                </a:extLst>
              </a:tr>
              <a:tr h="274320">
                <a:tc>
                  <a:txBody>
                    <a:bodyPr/>
                    <a:lstStyle/>
                    <a:p>
                      <a:r>
                        <a:rPr lang="en-US" sz="1400" dirty="0"/>
                        <a:t>City</a:t>
                      </a:r>
                      <a:r>
                        <a:rPr lang="en-US" sz="1400" baseline="0" dirty="0"/>
                        <a:t> Trees</a:t>
                      </a:r>
                      <a:endParaRPr lang="en-US" sz="1400" dirty="0"/>
                    </a:p>
                  </a:txBody>
                  <a:tcPr marL="68580" marR="68580" marT="34290" marB="34290"/>
                </a:tc>
                <a:tc>
                  <a:txBody>
                    <a:bodyPr/>
                    <a:lstStyle/>
                    <a:p>
                      <a:r>
                        <a:rPr lang="en-US" sz="1400" dirty="0"/>
                        <a:t>125</a:t>
                      </a:r>
                    </a:p>
                  </a:txBody>
                  <a:tcPr marL="68580" marR="68580" marT="34290" marB="34290"/>
                </a:tc>
                <a:extLst>
                  <a:ext uri="{0D108BD9-81ED-4DB2-BD59-A6C34878D82A}">
                    <a16:rowId xmlns:a16="http://schemas.microsoft.com/office/drawing/2014/main" val="10002"/>
                  </a:ext>
                </a:extLst>
              </a:tr>
              <a:tr h="274320">
                <a:tc>
                  <a:txBody>
                    <a:bodyPr/>
                    <a:lstStyle/>
                    <a:p>
                      <a:r>
                        <a:rPr lang="en-US" sz="1400" dirty="0"/>
                        <a:t>DPW-Miscellaneous</a:t>
                      </a:r>
                    </a:p>
                  </a:txBody>
                  <a:tcPr marL="68580" marR="68580" marT="34290" marB="34290"/>
                </a:tc>
                <a:tc>
                  <a:txBody>
                    <a:bodyPr/>
                    <a:lstStyle/>
                    <a:p>
                      <a:r>
                        <a:rPr lang="en-US" sz="1400" dirty="0"/>
                        <a:t>164</a:t>
                      </a:r>
                    </a:p>
                  </a:txBody>
                  <a:tcPr marL="68580" marR="68580" marT="34290" marB="34290"/>
                </a:tc>
                <a:extLst>
                  <a:ext uri="{0D108BD9-81ED-4DB2-BD59-A6C34878D82A}">
                    <a16:rowId xmlns:a16="http://schemas.microsoft.com/office/drawing/2014/main" val="10003"/>
                  </a:ext>
                </a:extLst>
              </a:tr>
              <a:tr h="274320">
                <a:tc>
                  <a:txBody>
                    <a:bodyPr/>
                    <a:lstStyle/>
                    <a:p>
                      <a:r>
                        <a:rPr lang="en-US" sz="1400" dirty="0"/>
                        <a:t>Litter</a:t>
                      </a:r>
                    </a:p>
                  </a:txBody>
                  <a:tcPr marL="68580" marR="68580" marT="34290" marB="34290"/>
                </a:tc>
                <a:tc>
                  <a:txBody>
                    <a:bodyPr/>
                    <a:lstStyle/>
                    <a:p>
                      <a:r>
                        <a:rPr lang="en-US" sz="1400" dirty="0"/>
                        <a:t>28</a:t>
                      </a:r>
                    </a:p>
                  </a:txBody>
                  <a:tcPr marL="68580" marR="68580" marT="34290" marB="34290"/>
                </a:tc>
                <a:extLst>
                  <a:ext uri="{0D108BD9-81ED-4DB2-BD59-A6C34878D82A}">
                    <a16:rowId xmlns:a16="http://schemas.microsoft.com/office/drawing/2014/main" val="10004"/>
                  </a:ext>
                </a:extLst>
              </a:tr>
              <a:tr h="274320">
                <a:tc>
                  <a:txBody>
                    <a:bodyPr/>
                    <a:lstStyle/>
                    <a:p>
                      <a:r>
                        <a:rPr lang="en-US" sz="1400" dirty="0"/>
                        <a:t>Potholes</a:t>
                      </a:r>
                    </a:p>
                  </a:txBody>
                  <a:tcPr marL="68580" marR="68580" marT="34290" marB="34290"/>
                </a:tc>
                <a:tc>
                  <a:txBody>
                    <a:bodyPr/>
                    <a:lstStyle/>
                    <a:p>
                      <a:r>
                        <a:rPr lang="en-US" sz="1400" dirty="0"/>
                        <a:t>80</a:t>
                      </a:r>
                    </a:p>
                  </a:txBody>
                  <a:tcPr marL="68580" marR="68580" marT="34290" marB="34290"/>
                </a:tc>
                <a:extLst>
                  <a:ext uri="{0D108BD9-81ED-4DB2-BD59-A6C34878D82A}">
                    <a16:rowId xmlns:a16="http://schemas.microsoft.com/office/drawing/2014/main" val="10005"/>
                  </a:ext>
                </a:extLst>
              </a:tr>
              <a:tr h="274320">
                <a:tc>
                  <a:txBody>
                    <a:bodyPr/>
                    <a:lstStyle/>
                    <a:p>
                      <a:r>
                        <a:rPr lang="en-US" sz="1400" dirty="0"/>
                        <a:t>Snow Removal</a:t>
                      </a:r>
                    </a:p>
                  </a:txBody>
                  <a:tcPr marL="68580" marR="68580" marT="34290" marB="34290"/>
                </a:tc>
                <a:tc>
                  <a:txBody>
                    <a:bodyPr/>
                    <a:lstStyle/>
                    <a:p>
                      <a:r>
                        <a:rPr lang="en-US" sz="1400" dirty="0"/>
                        <a:t>0</a:t>
                      </a:r>
                    </a:p>
                  </a:txBody>
                  <a:tcPr marL="68580" marR="68580" marT="34290" marB="34290"/>
                </a:tc>
                <a:extLst>
                  <a:ext uri="{0D108BD9-81ED-4DB2-BD59-A6C34878D82A}">
                    <a16:rowId xmlns:a16="http://schemas.microsoft.com/office/drawing/2014/main" val="10006"/>
                  </a:ext>
                </a:extLst>
              </a:tr>
              <a:tr h="274320">
                <a:tc>
                  <a:txBody>
                    <a:bodyPr/>
                    <a:lstStyle/>
                    <a:p>
                      <a:r>
                        <a:rPr lang="en-US" sz="1400" dirty="0"/>
                        <a:t>Storm Drains</a:t>
                      </a:r>
                    </a:p>
                  </a:txBody>
                  <a:tcPr marL="68580" marR="68580" marT="34290" marB="34290"/>
                </a:tc>
                <a:tc>
                  <a:txBody>
                    <a:bodyPr/>
                    <a:lstStyle/>
                    <a:p>
                      <a:r>
                        <a:rPr lang="en-US" sz="1400" dirty="0"/>
                        <a:t>35</a:t>
                      </a:r>
                    </a:p>
                  </a:txBody>
                  <a:tcPr marL="68580" marR="68580" marT="34290" marB="34290"/>
                </a:tc>
                <a:extLst>
                  <a:ext uri="{0D108BD9-81ED-4DB2-BD59-A6C34878D82A}">
                    <a16:rowId xmlns:a16="http://schemas.microsoft.com/office/drawing/2014/main" val="10007"/>
                  </a:ext>
                </a:extLst>
              </a:tr>
              <a:tr h="274320">
                <a:tc>
                  <a:txBody>
                    <a:bodyPr/>
                    <a:lstStyle/>
                    <a:p>
                      <a:r>
                        <a:rPr lang="en-US" sz="1400" dirty="0"/>
                        <a:t>Street Signage</a:t>
                      </a:r>
                    </a:p>
                  </a:txBody>
                  <a:tcPr marL="68580" marR="68580" marT="34290" marB="34290"/>
                </a:tc>
                <a:tc>
                  <a:txBody>
                    <a:bodyPr/>
                    <a:lstStyle/>
                    <a:p>
                      <a:r>
                        <a:rPr lang="en-US" sz="1400" dirty="0"/>
                        <a:t>70</a:t>
                      </a:r>
                    </a:p>
                  </a:txBody>
                  <a:tcPr marL="68580" marR="68580" marT="34290" marB="34290"/>
                </a:tc>
                <a:extLst>
                  <a:ext uri="{0D108BD9-81ED-4DB2-BD59-A6C34878D82A}">
                    <a16:rowId xmlns:a16="http://schemas.microsoft.com/office/drawing/2014/main" val="10008"/>
                  </a:ext>
                </a:extLst>
              </a:tr>
              <a:tr h="274320">
                <a:tc>
                  <a:txBody>
                    <a:bodyPr/>
                    <a:lstStyle/>
                    <a:p>
                      <a:r>
                        <a:rPr lang="en-US" sz="1400" dirty="0"/>
                        <a:t>Street Sweeping</a:t>
                      </a:r>
                    </a:p>
                  </a:txBody>
                  <a:tcPr marL="68580" marR="68580" marT="34290" marB="34290"/>
                </a:tc>
                <a:tc>
                  <a:txBody>
                    <a:bodyPr/>
                    <a:lstStyle/>
                    <a:p>
                      <a:r>
                        <a:rPr lang="en-US" sz="1400" dirty="0"/>
                        <a:t>18</a:t>
                      </a:r>
                    </a:p>
                  </a:txBody>
                  <a:tcPr marL="68580" marR="68580" marT="34290" marB="34290"/>
                </a:tc>
                <a:extLst>
                  <a:ext uri="{0D108BD9-81ED-4DB2-BD59-A6C34878D82A}">
                    <a16:rowId xmlns:a16="http://schemas.microsoft.com/office/drawing/2014/main" val="10009"/>
                  </a:ext>
                </a:extLst>
              </a:tr>
              <a:tr h="274320">
                <a:tc>
                  <a:txBody>
                    <a:bodyPr/>
                    <a:lstStyle/>
                    <a:p>
                      <a:r>
                        <a:rPr lang="en-US" sz="1400" dirty="0" err="1"/>
                        <a:t>Toter</a:t>
                      </a:r>
                      <a:r>
                        <a:rPr lang="en-US" sz="1400" dirty="0"/>
                        <a:t> Repair</a:t>
                      </a:r>
                    </a:p>
                  </a:txBody>
                  <a:tcPr marL="68580" marR="68580" marT="34290" marB="34290"/>
                </a:tc>
                <a:tc>
                  <a:txBody>
                    <a:bodyPr/>
                    <a:lstStyle/>
                    <a:p>
                      <a:r>
                        <a:rPr lang="en-US" sz="1400" dirty="0"/>
                        <a:t>41</a:t>
                      </a:r>
                    </a:p>
                  </a:txBody>
                  <a:tcPr marL="68580" marR="68580" marT="34290" marB="34290"/>
                </a:tc>
                <a:extLst>
                  <a:ext uri="{0D108BD9-81ED-4DB2-BD59-A6C34878D82A}">
                    <a16:rowId xmlns:a16="http://schemas.microsoft.com/office/drawing/2014/main" val="10010"/>
                  </a:ext>
                </a:extLst>
              </a:tr>
              <a:tr h="460656">
                <a:tc>
                  <a:txBody>
                    <a:bodyPr/>
                    <a:lstStyle/>
                    <a:p>
                      <a:r>
                        <a:rPr lang="en-US" sz="1400" dirty="0"/>
                        <a:t>Trash-One Time Bulk Pick-Up</a:t>
                      </a:r>
                    </a:p>
                  </a:txBody>
                  <a:tcPr marL="68580" marR="68580" marT="34290" marB="34290"/>
                </a:tc>
                <a:tc>
                  <a:txBody>
                    <a:bodyPr/>
                    <a:lstStyle/>
                    <a:p>
                      <a:r>
                        <a:rPr lang="en-US" sz="1400" dirty="0"/>
                        <a:t>182</a:t>
                      </a:r>
                    </a:p>
                  </a:txBody>
                  <a:tcPr marL="68580" marR="68580" marT="34290" marB="34290"/>
                </a:tc>
                <a:extLst>
                  <a:ext uri="{0D108BD9-81ED-4DB2-BD59-A6C34878D82A}">
                    <a16:rowId xmlns:a16="http://schemas.microsoft.com/office/drawing/2014/main" val="10011"/>
                  </a:ext>
                </a:extLst>
              </a:tr>
              <a:tr h="274320">
                <a:tc>
                  <a:txBody>
                    <a:bodyPr/>
                    <a:lstStyle/>
                    <a:p>
                      <a:r>
                        <a:rPr lang="en-US" sz="1400" dirty="0"/>
                        <a:t>Trash/Recycling</a:t>
                      </a:r>
                      <a:r>
                        <a:rPr lang="en-US" sz="1400" baseline="0" dirty="0"/>
                        <a:t> Missed</a:t>
                      </a:r>
                      <a:endParaRPr lang="en-US" sz="1400" dirty="0"/>
                    </a:p>
                  </a:txBody>
                  <a:tcPr marL="68580" marR="68580" marT="34290" marB="34290"/>
                </a:tc>
                <a:tc>
                  <a:txBody>
                    <a:bodyPr/>
                    <a:lstStyle/>
                    <a:p>
                      <a:r>
                        <a:rPr lang="en-US" sz="1400" dirty="0"/>
                        <a:t>842</a:t>
                      </a:r>
                    </a:p>
                  </a:txBody>
                  <a:tcPr marL="68580" marR="68580" marT="34290" marB="34290"/>
                </a:tc>
                <a:extLst>
                  <a:ext uri="{0D108BD9-81ED-4DB2-BD59-A6C34878D82A}">
                    <a16:rowId xmlns:a16="http://schemas.microsoft.com/office/drawing/2014/main" val="10012"/>
                  </a:ext>
                </a:extLst>
              </a:tr>
              <a:tr h="274320">
                <a:tc>
                  <a:txBody>
                    <a:bodyPr/>
                    <a:lstStyle/>
                    <a:p>
                      <a:r>
                        <a:rPr lang="en-US" sz="1400" b="0" dirty="0"/>
                        <a:t>White Goods Pick-Up</a:t>
                      </a:r>
                    </a:p>
                  </a:txBody>
                  <a:tcPr marL="68580" marR="68580" marT="34290" marB="34290"/>
                </a:tc>
                <a:tc>
                  <a:txBody>
                    <a:bodyPr/>
                    <a:lstStyle/>
                    <a:p>
                      <a:r>
                        <a:rPr lang="en-US" sz="1400" b="0" dirty="0"/>
                        <a:t>1285</a:t>
                      </a:r>
                    </a:p>
                  </a:txBody>
                  <a:tcPr marL="68580" marR="68580" marT="34290" marB="34290"/>
                </a:tc>
                <a:extLst>
                  <a:ext uri="{0D108BD9-81ED-4DB2-BD59-A6C34878D82A}">
                    <a16:rowId xmlns:a16="http://schemas.microsoft.com/office/drawing/2014/main" val="10013"/>
                  </a:ext>
                </a:extLst>
              </a:tr>
              <a:tr h="274320">
                <a:tc>
                  <a:txBody>
                    <a:bodyPr/>
                    <a:lstStyle/>
                    <a:p>
                      <a:r>
                        <a:rPr lang="en-US" sz="1400" b="1" dirty="0">
                          <a:solidFill>
                            <a:srgbClr val="FF0000"/>
                          </a:solidFill>
                        </a:rPr>
                        <a:t>TOTAL</a:t>
                      </a:r>
                    </a:p>
                  </a:txBody>
                  <a:tcPr marL="68580" marR="68580" marT="34290" marB="34290"/>
                </a:tc>
                <a:tc>
                  <a:txBody>
                    <a:bodyPr/>
                    <a:lstStyle/>
                    <a:p>
                      <a:r>
                        <a:rPr lang="en-US" sz="1400" b="1" dirty="0">
                          <a:solidFill>
                            <a:srgbClr val="FF0000"/>
                          </a:solidFill>
                        </a:rPr>
                        <a:t>2870</a:t>
                      </a:r>
                    </a:p>
                  </a:txBody>
                  <a:tcPr marL="68580" marR="68580" marT="34290" marB="34290"/>
                </a:tc>
                <a:extLst>
                  <a:ext uri="{0D108BD9-81ED-4DB2-BD59-A6C34878D82A}">
                    <a16:rowId xmlns:a16="http://schemas.microsoft.com/office/drawing/2014/main" val="10014"/>
                  </a:ext>
                </a:extLst>
              </a:tr>
            </a:tbl>
          </a:graphicData>
        </a:graphic>
      </p:graphicFrame>
      <p:graphicFrame>
        <p:nvGraphicFramePr>
          <p:cNvPr id="6" name="Table 5">
            <a:extLst>
              <a:ext uri="{FF2B5EF4-FFF2-40B4-BE49-F238E27FC236}">
                <a16:creationId xmlns:a16="http://schemas.microsoft.com/office/drawing/2014/main" id="{CBF41DD1-573E-427F-BD7B-EE791CCEEA1A}"/>
              </a:ext>
            </a:extLst>
          </p:cNvPr>
          <p:cNvGraphicFramePr>
            <a:graphicFrameLocks noGrp="1"/>
          </p:cNvGraphicFramePr>
          <p:nvPr/>
        </p:nvGraphicFramePr>
        <p:xfrm>
          <a:off x="6781801" y="1521823"/>
          <a:ext cx="3065099" cy="4621176"/>
        </p:xfrm>
        <a:graphic>
          <a:graphicData uri="http://schemas.openxmlformats.org/drawingml/2006/table">
            <a:tbl>
              <a:tblPr firstRow="1" bandRow="1">
                <a:tableStyleId>{5C22544A-7EE6-4342-B048-85BDC9FD1C3A}</a:tableStyleId>
              </a:tblPr>
              <a:tblGrid>
                <a:gridCol w="2335257">
                  <a:extLst>
                    <a:ext uri="{9D8B030D-6E8A-4147-A177-3AD203B41FA5}">
                      <a16:colId xmlns:a16="http://schemas.microsoft.com/office/drawing/2014/main" val="20000"/>
                    </a:ext>
                  </a:extLst>
                </a:gridCol>
                <a:gridCol w="729842">
                  <a:extLst>
                    <a:ext uri="{9D8B030D-6E8A-4147-A177-3AD203B41FA5}">
                      <a16:colId xmlns:a16="http://schemas.microsoft.com/office/drawing/2014/main" val="1985251981"/>
                    </a:ext>
                  </a:extLst>
                </a:gridCol>
              </a:tblGrid>
              <a:tr h="480060">
                <a:tc>
                  <a:txBody>
                    <a:bodyPr/>
                    <a:lstStyle/>
                    <a:p>
                      <a:r>
                        <a:rPr lang="en-US" sz="1400" dirty="0"/>
                        <a:t>Public</a:t>
                      </a:r>
                      <a:r>
                        <a:rPr lang="en-US" sz="1400" baseline="0" dirty="0"/>
                        <a:t> Works</a:t>
                      </a:r>
                      <a:endParaRPr lang="en-US" sz="1400" dirty="0"/>
                    </a:p>
                  </a:txBody>
                  <a:tcPr marL="68580" marR="68580" marT="34290" marB="34290"/>
                </a:tc>
                <a:tc>
                  <a:txBody>
                    <a:bodyPr/>
                    <a:lstStyle/>
                    <a:p>
                      <a:r>
                        <a:rPr lang="en-US" sz="1400" dirty="0"/>
                        <a:t># Cases</a:t>
                      </a:r>
                    </a:p>
                    <a:p>
                      <a:r>
                        <a:rPr lang="en-US" sz="1400" dirty="0"/>
                        <a:t>2021</a:t>
                      </a:r>
                    </a:p>
                  </a:txBody>
                  <a:tcPr marL="68580" marR="68580" marT="34290" marB="34290"/>
                </a:tc>
                <a:extLst>
                  <a:ext uri="{0D108BD9-81ED-4DB2-BD59-A6C34878D82A}">
                    <a16:rowId xmlns:a16="http://schemas.microsoft.com/office/drawing/2014/main" val="10000"/>
                  </a:ext>
                </a:extLst>
              </a:tr>
              <a:tr h="274320">
                <a:tc>
                  <a:txBody>
                    <a:bodyPr/>
                    <a:lstStyle/>
                    <a:p>
                      <a:r>
                        <a:rPr lang="en-US" sz="1400" dirty="0"/>
                        <a:t>Additional </a:t>
                      </a:r>
                      <a:r>
                        <a:rPr lang="en-US" sz="1400" dirty="0" err="1"/>
                        <a:t>Toter</a:t>
                      </a:r>
                      <a:r>
                        <a:rPr lang="en-US" sz="1400" dirty="0"/>
                        <a:t> Approved</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10001"/>
                  </a:ext>
                </a:extLst>
              </a:tr>
              <a:tr h="274320">
                <a:tc>
                  <a:txBody>
                    <a:bodyPr/>
                    <a:lstStyle/>
                    <a:p>
                      <a:r>
                        <a:rPr lang="en-US" sz="1400" dirty="0"/>
                        <a:t>City</a:t>
                      </a:r>
                      <a:r>
                        <a:rPr lang="en-US" sz="1400" baseline="0" dirty="0"/>
                        <a:t> Trees</a:t>
                      </a:r>
                      <a:endParaRPr lang="en-US" sz="1400" dirty="0"/>
                    </a:p>
                  </a:txBody>
                  <a:tcPr marL="68580" marR="68580" marT="34290" marB="34290"/>
                </a:tc>
                <a:tc>
                  <a:txBody>
                    <a:bodyPr/>
                    <a:lstStyle/>
                    <a:p>
                      <a:r>
                        <a:rPr lang="en-US" sz="1400" dirty="0"/>
                        <a:t>77</a:t>
                      </a:r>
                    </a:p>
                  </a:txBody>
                  <a:tcPr marL="68580" marR="68580" marT="34290" marB="34290"/>
                </a:tc>
                <a:extLst>
                  <a:ext uri="{0D108BD9-81ED-4DB2-BD59-A6C34878D82A}">
                    <a16:rowId xmlns:a16="http://schemas.microsoft.com/office/drawing/2014/main" val="10002"/>
                  </a:ext>
                </a:extLst>
              </a:tr>
              <a:tr h="274320">
                <a:tc>
                  <a:txBody>
                    <a:bodyPr/>
                    <a:lstStyle/>
                    <a:p>
                      <a:r>
                        <a:rPr lang="en-US" sz="1400" dirty="0"/>
                        <a:t>DPW-Miscellaneous</a:t>
                      </a:r>
                    </a:p>
                  </a:txBody>
                  <a:tcPr marL="68580" marR="68580" marT="34290" marB="34290"/>
                </a:tc>
                <a:tc>
                  <a:txBody>
                    <a:bodyPr/>
                    <a:lstStyle/>
                    <a:p>
                      <a:r>
                        <a:rPr lang="en-US" sz="1400" dirty="0"/>
                        <a:t>203</a:t>
                      </a:r>
                    </a:p>
                  </a:txBody>
                  <a:tcPr marL="68580" marR="68580" marT="34290" marB="34290"/>
                </a:tc>
                <a:extLst>
                  <a:ext uri="{0D108BD9-81ED-4DB2-BD59-A6C34878D82A}">
                    <a16:rowId xmlns:a16="http://schemas.microsoft.com/office/drawing/2014/main" val="10003"/>
                  </a:ext>
                </a:extLst>
              </a:tr>
              <a:tr h="274320">
                <a:tc>
                  <a:txBody>
                    <a:bodyPr/>
                    <a:lstStyle/>
                    <a:p>
                      <a:r>
                        <a:rPr lang="en-US" sz="1400" dirty="0"/>
                        <a:t>Litter</a:t>
                      </a:r>
                    </a:p>
                  </a:txBody>
                  <a:tcPr marL="68580" marR="68580" marT="34290" marB="34290"/>
                </a:tc>
                <a:tc>
                  <a:txBody>
                    <a:bodyPr/>
                    <a:lstStyle/>
                    <a:p>
                      <a:r>
                        <a:rPr lang="en-US" sz="1400" dirty="0"/>
                        <a:t>28</a:t>
                      </a:r>
                    </a:p>
                  </a:txBody>
                  <a:tcPr marL="68580" marR="68580" marT="34290" marB="34290"/>
                </a:tc>
                <a:extLst>
                  <a:ext uri="{0D108BD9-81ED-4DB2-BD59-A6C34878D82A}">
                    <a16:rowId xmlns:a16="http://schemas.microsoft.com/office/drawing/2014/main" val="10004"/>
                  </a:ext>
                </a:extLst>
              </a:tr>
              <a:tr h="274320">
                <a:tc>
                  <a:txBody>
                    <a:bodyPr/>
                    <a:lstStyle/>
                    <a:p>
                      <a:r>
                        <a:rPr lang="en-US" sz="1400" dirty="0"/>
                        <a:t>Potholes</a:t>
                      </a:r>
                    </a:p>
                  </a:txBody>
                  <a:tcPr marL="68580" marR="68580" marT="34290" marB="34290"/>
                </a:tc>
                <a:tc>
                  <a:txBody>
                    <a:bodyPr/>
                    <a:lstStyle/>
                    <a:p>
                      <a:r>
                        <a:rPr lang="en-US" sz="1400" dirty="0"/>
                        <a:t>115</a:t>
                      </a:r>
                    </a:p>
                  </a:txBody>
                  <a:tcPr marL="68580" marR="68580" marT="34290" marB="34290"/>
                </a:tc>
                <a:extLst>
                  <a:ext uri="{0D108BD9-81ED-4DB2-BD59-A6C34878D82A}">
                    <a16:rowId xmlns:a16="http://schemas.microsoft.com/office/drawing/2014/main" val="10005"/>
                  </a:ext>
                </a:extLst>
              </a:tr>
              <a:tr h="274320">
                <a:tc>
                  <a:txBody>
                    <a:bodyPr/>
                    <a:lstStyle/>
                    <a:p>
                      <a:r>
                        <a:rPr lang="en-US" sz="1400" dirty="0"/>
                        <a:t>Other</a:t>
                      </a:r>
                    </a:p>
                  </a:txBody>
                  <a:tcPr marL="68580" marR="68580" marT="34290" marB="34290"/>
                </a:tc>
                <a:tc>
                  <a:txBody>
                    <a:bodyPr/>
                    <a:lstStyle/>
                    <a:p>
                      <a:r>
                        <a:rPr lang="en-US" sz="1400" dirty="0"/>
                        <a:t>10</a:t>
                      </a:r>
                    </a:p>
                  </a:txBody>
                  <a:tcPr marL="68580" marR="68580" marT="34290" marB="34290"/>
                </a:tc>
                <a:extLst>
                  <a:ext uri="{0D108BD9-81ED-4DB2-BD59-A6C34878D82A}">
                    <a16:rowId xmlns:a16="http://schemas.microsoft.com/office/drawing/2014/main" val="10006"/>
                  </a:ext>
                </a:extLst>
              </a:tr>
              <a:tr h="274320">
                <a:tc>
                  <a:txBody>
                    <a:bodyPr/>
                    <a:lstStyle/>
                    <a:p>
                      <a:r>
                        <a:rPr lang="en-US" sz="1400" dirty="0"/>
                        <a:t>Storm Drains</a:t>
                      </a:r>
                    </a:p>
                  </a:txBody>
                  <a:tcPr marL="68580" marR="68580" marT="34290" marB="34290"/>
                </a:tc>
                <a:tc>
                  <a:txBody>
                    <a:bodyPr/>
                    <a:lstStyle/>
                    <a:p>
                      <a:r>
                        <a:rPr lang="en-US" sz="1400" dirty="0"/>
                        <a:t>24</a:t>
                      </a:r>
                    </a:p>
                  </a:txBody>
                  <a:tcPr marL="68580" marR="68580" marT="34290" marB="34290"/>
                </a:tc>
                <a:extLst>
                  <a:ext uri="{0D108BD9-81ED-4DB2-BD59-A6C34878D82A}">
                    <a16:rowId xmlns:a16="http://schemas.microsoft.com/office/drawing/2014/main" val="10007"/>
                  </a:ext>
                </a:extLst>
              </a:tr>
              <a:tr h="274320">
                <a:tc>
                  <a:txBody>
                    <a:bodyPr/>
                    <a:lstStyle/>
                    <a:p>
                      <a:r>
                        <a:rPr lang="en-US" sz="1400" dirty="0"/>
                        <a:t>Street Signage</a:t>
                      </a:r>
                    </a:p>
                  </a:txBody>
                  <a:tcPr marL="68580" marR="68580" marT="34290" marB="34290"/>
                </a:tc>
                <a:tc>
                  <a:txBody>
                    <a:bodyPr/>
                    <a:lstStyle/>
                    <a:p>
                      <a:r>
                        <a:rPr lang="en-US" sz="1400" dirty="0"/>
                        <a:t>85</a:t>
                      </a:r>
                    </a:p>
                  </a:txBody>
                  <a:tcPr marL="68580" marR="68580" marT="34290" marB="34290"/>
                </a:tc>
                <a:extLst>
                  <a:ext uri="{0D108BD9-81ED-4DB2-BD59-A6C34878D82A}">
                    <a16:rowId xmlns:a16="http://schemas.microsoft.com/office/drawing/2014/main" val="10008"/>
                  </a:ext>
                </a:extLst>
              </a:tr>
              <a:tr h="274320">
                <a:tc>
                  <a:txBody>
                    <a:bodyPr/>
                    <a:lstStyle/>
                    <a:p>
                      <a:r>
                        <a:rPr lang="en-US" sz="1400" dirty="0"/>
                        <a:t>Street Sweeping</a:t>
                      </a:r>
                    </a:p>
                  </a:txBody>
                  <a:tcPr marL="68580" marR="68580" marT="34290" marB="34290"/>
                </a:tc>
                <a:tc>
                  <a:txBody>
                    <a:bodyPr/>
                    <a:lstStyle/>
                    <a:p>
                      <a:r>
                        <a:rPr lang="en-US" sz="1400" dirty="0"/>
                        <a:t>42</a:t>
                      </a:r>
                    </a:p>
                  </a:txBody>
                  <a:tcPr marL="68580" marR="68580" marT="34290" marB="34290"/>
                </a:tc>
                <a:extLst>
                  <a:ext uri="{0D108BD9-81ED-4DB2-BD59-A6C34878D82A}">
                    <a16:rowId xmlns:a16="http://schemas.microsoft.com/office/drawing/2014/main" val="10009"/>
                  </a:ext>
                </a:extLst>
              </a:tr>
              <a:tr h="274320">
                <a:tc>
                  <a:txBody>
                    <a:bodyPr/>
                    <a:lstStyle/>
                    <a:p>
                      <a:r>
                        <a:rPr lang="en-US" sz="1400" dirty="0" err="1"/>
                        <a:t>Toter</a:t>
                      </a:r>
                      <a:r>
                        <a:rPr lang="en-US" sz="1400" dirty="0"/>
                        <a:t> Repair</a:t>
                      </a:r>
                    </a:p>
                  </a:txBody>
                  <a:tcPr marL="68580" marR="68580" marT="34290" marB="34290"/>
                </a:tc>
                <a:tc>
                  <a:txBody>
                    <a:bodyPr/>
                    <a:lstStyle/>
                    <a:p>
                      <a:r>
                        <a:rPr lang="en-US" sz="1400" dirty="0"/>
                        <a:t>68</a:t>
                      </a:r>
                    </a:p>
                  </a:txBody>
                  <a:tcPr marL="68580" marR="68580" marT="34290" marB="34290"/>
                </a:tc>
                <a:extLst>
                  <a:ext uri="{0D108BD9-81ED-4DB2-BD59-A6C34878D82A}">
                    <a16:rowId xmlns:a16="http://schemas.microsoft.com/office/drawing/2014/main" val="10010"/>
                  </a:ext>
                </a:extLst>
              </a:tr>
              <a:tr h="460656">
                <a:tc>
                  <a:txBody>
                    <a:bodyPr/>
                    <a:lstStyle/>
                    <a:p>
                      <a:r>
                        <a:rPr lang="en-US" sz="1400" dirty="0"/>
                        <a:t>Trash-One Time Bulk Pick-Up</a:t>
                      </a:r>
                    </a:p>
                  </a:txBody>
                  <a:tcPr marL="68580" marR="68580" marT="34290" marB="34290"/>
                </a:tc>
                <a:tc>
                  <a:txBody>
                    <a:bodyPr/>
                    <a:lstStyle/>
                    <a:p>
                      <a:r>
                        <a:rPr lang="en-US" sz="1400" dirty="0"/>
                        <a:t>191</a:t>
                      </a:r>
                    </a:p>
                  </a:txBody>
                  <a:tcPr marL="68580" marR="68580" marT="34290" marB="34290"/>
                </a:tc>
                <a:extLst>
                  <a:ext uri="{0D108BD9-81ED-4DB2-BD59-A6C34878D82A}">
                    <a16:rowId xmlns:a16="http://schemas.microsoft.com/office/drawing/2014/main" val="10011"/>
                  </a:ext>
                </a:extLst>
              </a:tr>
              <a:tr h="274320">
                <a:tc>
                  <a:txBody>
                    <a:bodyPr/>
                    <a:lstStyle/>
                    <a:p>
                      <a:r>
                        <a:rPr lang="en-US" sz="1400" dirty="0"/>
                        <a:t>Trash/Recycling</a:t>
                      </a:r>
                      <a:r>
                        <a:rPr lang="en-US" sz="1400" baseline="0" dirty="0"/>
                        <a:t> Missed</a:t>
                      </a:r>
                      <a:endParaRPr lang="en-US" sz="1400" dirty="0"/>
                    </a:p>
                  </a:txBody>
                  <a:tcPr marL="68580" marR="68580" marT="34290" marB="34290"/>
                </a:tc>
                <a:tc>
                  <a:txBody>
                    <a:bodyPr/>
                    <a:lstStyle/>
                    <a:p>
                      <a:r>
                        <a:rPr lang="en-US" sz="1400" dirty="0"/>
                        <a:t>807</a:t>
                      </a:r>
                    </a:p>
                  </a:txBody>
                  <a:tcPr marL="68580" marR="68580" marT="34290" marB="34290"/>
                </a:tc>
                <a:extLst>
                  <a:ext uri="{0D108BD9-81ED-4DB2-BD59-A6C34878D82A}">
                    <a16:rowId xmlns:a16="http://schemas.microsoft.com/office/drawing/2014/main" val="10012"/>
                  </a:ext>
                </a:extLst>
              </a:tr>
              <a:tr h="274320">
                <a:tc>
                  <a:txBody>
                    <a:bodyPr/>
                    <a:lstStyle/>
                    <a:p>
                      <a:r>
                        <a:rPr lang="en-US" sz="1400" b="0" dirty="0"/>
                        <a:t>White Goods Pick-Up</a:t>
                      </a:r>
                    </a:p>
                  </a:txBody>
                  <a:tcPr marL="68580" marR="68580" marT="34290" marB="34290"/>
                </a:tc>
                <a:tc>
                  <a:txBody>
                    <a:bodyPr/>
                    <a:lstStyle/>
                    <a:p>
                      <a:r>
                        <a:rPr lang="en-US" sz="1400" b="0" dirty="0"/>
                        <a:t>1096</a:t>
                      </a:r>
                    </a:p>
                  </a:txBody>
                  <a:tcPr marL="68580" marR="68580" marT="34290" marB="34290"/>
                </a:tc>
                <a:extLst>
                  <a:ext uri="{0D108BD9-81ED-4DB2-BD59-A6C34878D82A}">
                    <a16:rowId xmlns:a16="http://schemas.microsoft.com/office/drawing/2014/main" val="10013"/>
                  </a:ext>
                </a:extLst>
              </a:tr>
              <a:tr h="274320">
                <a:tc>
                  <a:txBody>
                    <a:bodyPr/>
                    <a:lstStyle/>
                    <a:p>
                      <a:r>
                        <a:rPr lang="en-US" sz="1400" b="1" dirty="0">
                          <a:solidFill>
                            <a:srgbClr val="FF0000"/>
                          </a:solidFill>
                        </a:rPr>
                        <a:t>TOTAL</a:t>
                      </a:r>
                    </a:p>
                  </a:txBody>
                  <a:tcPr marL="68580" marR="68580" marT="34290" marB="34290"/>
                </a:tc>
                <a:tc>
                  <a:txBody>
                    <a:bodyPr/>
                    <a:lstStyle/>
                    <a:p>
                      <a:r>
                        <a:rPr lang="en-US" sz="1400" b="1" dirty="0">
                          <a:solidFill>
                            <a:srgbClr val="FF0000"/>
                          </a:solidFill>
                        </a:rPr>
                        <a:t>2747</a:t>
                      </a:r>
                    </a:p>
                  </a:txBody>
                  <a:tcPr marL="68580" marR="68580" marT="34290" marB="3429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2402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br>
              <a:rPr lang="en-US" sz="900" dirty="0"/>
            </a:br>
            <a:endParaRPr lang="en-US" sz="900" dirty="0"/>
          </a:p>
        </p:txBody>
      </p:sp>
      <p:sp>
        <p:nvSpPr>
          <p:cNvPr id="3" name="Slide Number Placeholder 2"/>
          <p:cNvSpPr>
            <a:spLocks noGrp="1"/>
          </p:cNvSpPr>
          <p:nvPr>
            <p:ph type="sldNum" sz="quarter" idx="12"/>
          </p:nvPr>
        </p:nvSpPr>
        <p:spPr/>
        <p:txBody>
          <a:bodyPr/>
          <a:lstStyle/>
          <a:p>
            <a:fld id="{5B16E0DB-AA50-44B6-8CB4-D3916D1080DE}" type="slidenum">
              <a:rPr lang="en-US" smtClean="0"/>
              <a:t>15</a:t>
            </a:fld>
            <a:endParaRPr lang="en-US" dirty="0"/>
          </a:p>
        </p:txBody>
      </p:sp>
      <p:sp>
        <p:nvSpPr>
          <p:cNvPr id="5" name="TextBox 4"/>
          <p:cNvSpPr txBox="1"/>
          <p:nvPr/>
        </p:nvSpPr>
        <p:spPr>
          <a:xfrm>
            <a:off x="2514601" y="321800"/>
            <a:ext cx="7568945" cy="1015663"/>
          </a:xfrm>
          <a:prstGeom prst="rect">
            <a:avLst/>
          </a:prstGeom>
          <a:noFill/>
        </p:spPr>
        <p:txBody>
          <a:bodyPr wrap="square" rtlCol="0">
            <a:spAutoFit/>
          </a:bodyPr>
          <a:lstStyle/>
          <a:p>
            <a:pPr algn="ctr"/>
            <a:r>
              <a:rPr lang="en-US" sz="2000" dirty="0"/>
              <a:t>How service requests are received from residents remained steady throughout the years – but during the pandemic slightly more residents utilized the My Winslow app to make reports.</a:t>
            </a:r>
          </a:p>
        </p:txBody>
      </p:sp>
      <p:pic>
        <p:nvPicPr>
          <p:cNvPr id="7" name="Picture 6">
            <a:extLst>
              <a:ext uri="{FF2B5EF4-FFF2-40B4-BE49-F238E27FC236}">
                <a16:creationId xmlns:a16="http://schemas.microsoft.com/office/drawing/2014/main" id="{3EF66255-E554-4688-8950-578234D1F1EE}"/>
              </a:ext>
            </a:extLst>
          </p:cNvPr>
          <p:cNvPicPr>
            <a:picLocks noChangeAspect="1"/>
          </p:cNvPicPr>
          <p:nvPr/>
        </p:nvPicPr>
        <p:blipFill>
          <a:blip r:embed="rId2"/>
          <a:stretch>
            <a:fillRect/>
          </a:stretch>
        </p:blipFill>
        <p:spPr>
          <a:xfrm>
            <a:off x="1468582" y="2065780"/>
            <a:ext cx="4627418" cy="3398901"/>
          </a:xfrm>
          <a:prstGeom prst="rect">
            <a:avLst/>
          </a:prstGeom>
        </p:spPr>
      </p:pic>
      <p:sp>
        <p:nvSpPr>
          <p:cNvPr id="10" name="TextBox 9">
            <a:extLst>
              <a:ext uri="{FF2B5EF4-FFF2-40B4-BE49-F238E27FC236}">
                <a16:creationId xmlns:a16="http://schemas.microsoft.com/office/drawing/2014/main" id="{65764B1C-F6F8-4147-8E71-6EC05E37DC12}"/>
              </a:ext>
            </a:extLst>
          </p:cNvPr>
          <p:cNvSpPr txBox="1"/>
          <p:nvPr/>
        </p:nvSpPr>
        <p:spPr>
          <a:xfrm>
            <a:off x="7562274" y="1496520"/>
            <a:ext cx="1768389" cy="507831"/>
          </a:xfrm>
          <a:prstGeom prst="rect">
            <a:avLst/>
          </a:prstGeom>
          <a:noFill/>
        </p:spPr>
        <p:txBody>
          <a:bodyPr wrap="square" rtlCol="0">
            <a:spAutoFit/>
          </a:bodyPr>
          <a:lstStyle/>
          <a:p>
            <a:pPr algn="ctr"/>
            <a:r>
              <a:rPr lang="en-US" sz="1350" dirty="0"/>
              <a:t>2021 Total Requests</a:t>
            </a:r>
          </a:p>
          <a:p>
            <a:pPr algn="ctr"/>
            <a:r>
              <a:rPr lang="en-US" sz="1350" dirty="0"/>
              <a:t>4,266 </a:t>
            </a:r>
          </a:p>
        </p:txBody>
      </p:sp>
      <p:sp>
        <p:nvSpPr>
          <p:cNvPr id="11" name="TextBox 10">
            <a:extLst>
              <a:ext uri="{FF2B5EF4-FFF2-40B4-BE49-F238E27FC236}">
                <a16:creationId xmlns:a16="http://schemas.microsoft.com/office/drawing/2014/main" id="{A8FB10ED-2243-429C-9BF2-25446F4958DC}"/>
              </a:ext>
            </a:extLst>
          </p:cNvPr>
          <p:cNvSpPr txBox="1"/>
          <p:nvPr/>
        </p:nvSpPr>
        <p:spPr>
          <a:xfrm>
            <a:off x="2737290" y="1436772"/>
            <a:ext cx="1768389" cy="507831"/>
          </a:xfrm>
          <a:prstGeom prst="rect">
            <a:avLst/>
          </a:prstGeom>
          <a:noFill/>
        </p:spPr>
        <p:txBody>
          <a:bodyPr wrap="square" rtlCol="0">
            <a:spAutoFit/>
          </a:bodyPr>
          <a:lstStyle/>
          <a:p>
            <a:pPr algn="ctr"/>
            <a:r>
              <a:rPr lang="en-US" sz="1350" dirty="0"/>
              <a:t>2020 Total Requests</a:t>
            </a:r>
          </a:p>
          <a:p>
            <a:pPr algn="ctr"/>
            <a:r>
              <a:rPr lang="en-US" sz="1350" dirty="0"/>
              <a:t>4,376 </a:t>
            </a:r>
          </a:p>
        </p:txBody>
      </p:sp>
      <p:pic>
        <p:nvPicPr>
          <p:cNvPr id="8" name="Picture 7">
            <a:extLst>
              <a:ext uri="{FF2B5EF4-FFF2-40B4-BE49-F238E27FC236}">
                <a16:creationId xmlns:a16="http://schemas.microsoft.com/office/drawing/2014/main" id="{6A45F02E-9B13-45EC-A891-B987DBE78D8C}"/>
              </a:ext>
            </a:extLst>
          </p:cNvPr>
          <p:cNvPicPr>
            <a:picLocks noChangeAspect="1"/>
          </p:cNvPicPr>
          <p:nvPr/>
        </p:nvPicPr>
        <p:blipFill>
          <a:blip r:embed="rId3"/>
          <a:stretch>
            <a:fillRect/>
          </a:stretch>
        </p:blipFill>
        <p:spPr>
          <a:xfrm>
            <a:off x="6096001" y="2065780"/>
            <a:ext cx="4520089" cy="3498249"/>
          </a:xfrm>
          <a:prstGeom prst="rect">
            <a:avLst/>
          </a:prstGeom>
        </p:spPr>
      </p:pic>
    </p:spTree>
    <p:extLst>
      <p:ext uri="{BB962C8B-B14F-4D97-AF65-F5344CB8AC3E}">
        <p14:creationId xmlns:p14="http://schemas.microsoft.com/office/powerpoint/2010/main" val="121675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52752" y="538308"/>
            <a:ext cx="6496049" cy="797349"/>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75" dirty="0"/>
              <a:t>Township Mobile App and Website FAQ Portal</a:t>
            </a:r>
          </a:p>
          <a:p>
            <a:r>
              <a:rPr lang="en-US" sz="2475" dirty="0"/>
              <a:t>Frequently Asked Questions Available 24/7</a:t>
            </a:r>
          </a:p>
          <a:p>
            <a:endParaRPr lang="en-US" sz="2475" dirty="0"/>
          </a:p>
        </p:txBody>
      </p:sp>
      <p:sp>
        <p:nvSpPr>
          <p:cNvPr id="2" name="Slide Number Placeholder 1"/>
          <p:cNvSpPr>
            <a:spLocks noGrp="1"/>
          </p:cNvSpPr>
          <p:nvPr>
            <p:ph type="sldNum" sz="quarter" idx="12"/>
          </p:nvPr>
        </p:nvSpPr>
        <p:spPr/>
        <p:txBody>
          <a:bodyPr/>
          <a:lstStyle/>
          <a:p>
            <a:fld id="{5B16E0DB-AA50-44B6-8CB4-D3916D1080DE}" type="slidenum">
              <a:rPr lang="en-US" smtClean="0"/>
              <a:t>16</a:t>
            </a:fld>
            <a:endParaRPr lang="en-US" dirty="0"/>
          </a:p>
        </p:txBody>
      </p:sp>
      <p:sp>
        <p:nvSpPr>
          <p:cNvPr id="3" name="TextBox 2"/>
          <p:cNvSpPr txBox="1"/>
          <p:nvPr/>
        </p:nvSpPr>
        <p:spPr>
          <a:xfrm>
            <a:off x="3581401" y="6102435"/>
            <a:ext cx="5743575" cy="507831"/>
          </a:xfrm>
          <a:prstGeom prst="rect">
            <a:avLst/>
          </a:prstGeom>
          <a:noFill/>
        </p:spPr>
        <p:txBody>
          <a:bodyPr wrap="square" rtlCol="0">
            <a:spAutoFit/>
          </a:bodyPr>
          <a:lstStyle/>
          <a:p>
            <a:r>
              <a:rPr lang="en-US" sz="1350" dirty="0"/>
              <a:t>Most items decreased by almost half. Which shows information is getting to residents and less “questions” are being received related to services! </a:t>
            </a:r>
          </a:p>
        </p:txBody>
      </p:sp>
      <p:pic>
        <p:nvPicPr>
          <p:cNvPr id="9" name="Picture 8">
            <a:extLst>
              <a:ext uri="{FF2B5EF4-FFF2-40B4-BE49-F238E27FC236}">
                <a16:creationId xmlns:a16="http://schemas.microsoft.com/office/drawing/2014/main" id="{D566FA67-5C05-4ED5-8E67-E9B844A41EF1}"/>
              </a:ext>
            </a:extLst>
          </p:cNvPr>
          <p:cNvPicPr>
            <a:picLocks noChangeAspect="1"/>
          </p:cNvPicPr>
          <p:nvPr/>
        </p:nvPicPr>
        <p:blipFill>
          <a:blip r:embed="rId3"/>
          <a:stretch>
            <a:fillRect/>
          </a:stretch>
        </p:blipFill>
        <p:spPr>
          <a:xfrm>
            <a:off x="1171869" y="1391262"/>
            <a:ext cx="4618086" cy="4471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A3C05C5-F8E3-48A3-8112-C36568BA5A38}"/>
              </a:ext>
            </a:extLst>
          </p:cNvPr>
          <p:cNvPicPr>
            <a:picLocks noChangeAspect="1"/>
          </p:cNvPicPr>
          <p:nvPr/>
        </p:nvPicPr>
        <p:blipFill>
          <a:blip r:embed="rId4"/>
          <a:stretch>
            <a:fillRect/>
          </a:stretch>
        </p:blipFill>
        <p:spPr>
          <a:xfrm>
            <a:off x="6022110" y="1391263"/>
            <a:ext cx="4551886" cy="4471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E373B626-53A1-4BD0-A115-86D18F356240}"/>
              </a:ext>
            </a:extLst>
          </p:cNvPr>
          <p:cNvSpPr txBox="1"/>
          <p:nvPr/>
        </p:nvSpPr>
        <p:spPr>
          <a:xfrm>
            <a:off x="2817605" y="1028230"/>
            <a:ext cx="857249" cy="369332"/>
          </a:xfrm>
          <a:prstGeom prst="rect">
            <a:avLst/>
          </a:prstGeom>
          <a:noFill/>
        </p:spPr>
        <p:txBody>
          <a:bodyPr wrap="square" rtlCol="0">
            <a:spAutoFit/>
          </a:bodyPr>
          <a:lstStyle/>
          <a:p>
            <a:r>
              <a:rPr lang="en-US" dirty="0"/>
              <a:t>2020</a:t>
            </a:r>
          </a:p>
        </p:txBody>
      </p:sp>
      <p:sp>
        <p:nvSpPr>
          <p:cNvPr id="12" name="TextBox 11">
            <a:extLst>
              <a:ext uri="{FF2B5EF4-FFF2-40B4-BE49-F238E27FC236}">
                <a16:creationId xmlns:a16="http://schemas.microsoft.com/office/drawing/2014/main" id="{A8D62490-506F-4A17-926F-4172D9AD73AF}"/>
              </a:ext>
            </a:extLst>
          </p:cNvPr>
          <p:cNvSpPr txBox="1"/>
          <p:nvPr/>
        </p:nvSpPr>
        <p:spPr>
          <a:xfrm>
            <a:off x="7753351" y="1021930"/>
            <a:ext cx="857249" cy="369332"/>
          </a:xfrm>
          <a:prstGeom prst="rect">
            <a:avLst/>
          </a:prstGeom>
          <a:noFill/>
        </p:spPr>
        <p:txBody>
          <a:bodyPr wrap="square" rtlCol="0">
            <a:spAutoFit/>
          </a:bodyPr>
          <a:lstStyle/>
          <a:p>
            <a:r>
              <a:rPr lang="en-US" dirty="0"/>
              <a:t>2021</a:t>
            </a:r>
          </a:p>
        </p:txBody>
      </p:sp>
    </p:spTree>
    <p:extLst>
      <p:ext uri="{BB962C8B-B14F-4D97-AF65-F5344CB8AC3E}">
        <p14:creationId xmlns:p14="http://schemas.microsoft.com/office/powerpoint/2010/main" val="134340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16E0DB-AA50-44B6-8CB4-D3916D1080DE}" type="slidenum">
              <a:rPr lang="en-US" smtClean="0"/>
              <a:t>17</a:t>
            </a:fld>
            <a:endParaRPr lang="en-US" dirty="0"/>
          </a:p>
        </p:txBody>
      </p:sp>
      <p:sp>
        <p:nvSpPr>
          <p:cNvPr id="3" name="Title 2"/>
          <p:cNvSpPr>
            <a:spLocks noGrp="1"/>
          </p:cNvSpPr>
          <p:nvPr>
            <p:ph type="ctrTitle" idx="4294967295"/>
          </p:nvPr>
        </p:nvSpPr>
        <p:spPr>
          <a:xfrm>
            <a:off x="3238500" y="1143003"/>
            <a:ext cx="5829300" cy="628649"/>
          </a:xfrm>
        </p:spPr>
        <p:txBody>
          <a:bodyPr>
            <a:normAutofit/>
          </a:bodyPr>
          <a:lstStyle/>
          <a:p>
            <a:r>
              <a:rPr lang="en-US" sz="2700" dirty="0"/>
              <a:t>Major Appropriation Line Item Changes</a:t>
            </a:r>
          </a:p>
        </p:txBody>
      </p:sp>
      <p:graphicFrame>
        <p:nvGraphicFramePr>
          <p:cNvPr id="6" name="Table 5"/>
          <p:cNvGraphicFramePr>
            <a:graphicFrameLocks noGrp="1"/>
          </p:cNvGraphicFramePr>
          <p:nvPr>
            <p:extLst>
              <p:ext uri="{D42A27DB-BD31-4B8C-83A1-F6EECF244321}">
                <p14:modId xmlns:p14="http://schemas.microsoft.com/office/powerpoint/2010/main" val="158164241"/>
              </p:ext>
            </p:extLst>
          </p:nvPr>
        </p:nvGraphicFramePr>
        <p:xfrm>
          <a:off x="905163" y="1828801"/>
          <a:ext cx="9642763" cy="4248726"/>
        </p:xfrm>
        <a:graphic>
          <a:graphicData uri="http://schemas.openxmlformats.org/drawingml/2006/table">
            <a:tbl>
              <a:tblPr>
                <a:tableStyleId>{5C22544A-7EE6-4342-B048-85BDC9FD1C3A}</a:tableStyleId>
              </a:tblPr>
              <a:tblGrid>
                <a:gridCol w="6488788">
                  <a:extLst>
                    <a:ext uri="{9D8B030D-6E8A-4147-A177-3AD203B41FA5}">
                      <a16:colId xmlns:a16="http://schemas.microsoft.com/office/drawing/2014/main" val="20000"/>
                    </a:ext>
                  </a:extLst>
                </a:gridCol>
                <a:gridCol w="3153975">
                  <a:extLst>
                    <a:ext uri="{9D8B030D-6E8A-4147-A177-3AD203B41FA5}">
                      <a16:colId xmlns:a16="http://schemas.microsoft.com/office/drawing/2014/main" val="20001"/>
                    </a:ext>
                  </a:extLst>
                </a:gridCol>
              </a:tblGrid>
              <a:tr h="409995">
                <a:tc>
                  <a:txBody>
                    <a:bodyPr/>
                    <a:lstStyle/>
                    <a:p>
                      <a:pPr algn="l" fontAlgn="b"/>
                      <a:endParaRPr lang="en-US" sz="1200" b="0" i="0" u="none" strike="noStrike" dirty="0">
                        <a:solidFill>
                          <a:srgbClr val="000000"/>
                        </a:solidFill>
                        <a:effectLst/>
                        <a:latin typeface="Calibri"/>
                      </a:endParaRPr>
                    </a:p>
                  </a:txBody>
                  <a:tcPr marL="7144" marR="7144" marT="7144" marB="0" anchor="b"/>
                </a:tc>
                <a:tc>
                  <a:txBody>
                    <a:bodyPr/>
                    <a:lstStyle/>
                    <a:p>
                      <a:pPr algn="ctr" fontAlgn="b"/>
                      <a:endParaRPr lang="en-US" sz="1200" b="0" i="0" u="none" strike="noStrike" dirty="0">
                        <a:solidFill>
                          <a:srgbClr val="000000"/>
                        </a:solidFill>
                        <a:effectLst/>
                        <a:latin typeface="Calibri"/>
                      </a:endParaRPr>
                    </a:p>
                  </a:txBody>
                  <a:tcPr marL="7144" marR="7144" marT="7144" marB="0" anchor="b"/>
                </a:tc>
                <a:extLst>
                  <a:ext uri="{0D108BD9-81ED-4DB2-BD59-A6C34878D82A}">
                    <a16:rowId xmlns:a16="http://schemas.microsoft.com/office/drawing/2014/main" val="10000"/>
                  </a:ext>
                </a:extLst>
              </a:tr>
              <a:tr h="409995">
                <a:tc>
                  <a:txBody>
                    <a:bodyPr/>
                    <a:lstStyle/>
                    <a:p>
                      <a:pPr algn="l" fontAlgn="b"/>
                      <a:endParaRPr lang="en-US" sz="1200" b="0" i="0" u="none" strike="noStrike" dirty="0">
                        <a:solidFill>
                          <a:srgbClr val="000000"/>
                        </a:solidFill>
                        <a:effectLst/>
                        <a:latin typeface="Calibri"/>
                      </a:endParaRPr>
                    </a:p>
                  </a:txBody>
                  <a:tcPr marL="7144" marR="7144" marT="7144" marB="0" anchor="b"/>
                </a:tc>
                <a:tc>
                  <a:txBody>
                    <a:bodyPr/>
                    <a:lstStyle/>
                    <a:p>
                      <a:pPr algn="ctr" fontAlgn="b"/>
                      <a:endParaRPr lang="en-US" sz="1200" b="0" i="0" u="sng" strike="noStrike" dirty="0">
                        <a:solidFill>
                          <a:srgbClr val="000000"/>
                        </a:solidFill>
                        <a:effectLst/>
                        <a:latin typeface="Calibri"/>
                      </a:endParaRPr>
                    </a:p>
                  </a:txBody>
                  <a:tcPr marL="7144" marR="7144" marT="7144" marB="0" anchor="b"/>
                </a:tc>
                <a:extLst>
                  <a:ext uri="{0D108BD9-81ED-4DB2-BD59-A6C34878D82A}">
                    <a16:rowId xmlns:a16="http://schemas.microsoft.com/office/drawing/2014/main" val="10001"/>
                  </a:ext>
                </a:extLst>
              </a:tr>
              <a:tr h="409995">
                <a:tc>
                  <a:txBody>
                    <a:bodyPr/>
                    <a:lstStyle/>
                    <a:p>
                      <a:pPr algn="l" fontAlgn="b"/>
                      <a:endParaRPr lang="en-US" sz="1200" b="0" i="0" u="none" strike="noStrike" dirty="0">
                        <a:solidFill>
                          <a:srgbClr val="000000"/>
                        </a:solidFill>
                        <a:effectLst/>
                        <a:latin typeface="Calibri"/>
                      </a:endParaRPr>
                    </a:p>
                  </a:txBody>
                  <a:tcPr marL="7144" marR="7144" marT="7144" marB="0" anchor="b"/>
                </a:tc>
                <a:tc>
                  <a:txBody>
                    <a:bodyPr/>
                    <a:lstStyle/>
                    <a:p>
                      <a:pPr algn="l" fontAlgn="b"/>
                      <a:r>
                        <a:rPr lang="en-US" sz="1200" b="0" i="0" u="sng" strike="noStrike" dirty="0">
                          <a:solidFill>
                            <a:srgbClr val="000000"/>
                          </a:solidFill>
                          <a:effectLst/>
                          <a:latin typeface="Calibri"/>
                        </a:rPr>
                        <a:t>Increase/(Decrease)</a:t>
                      </a:r>
                    </a:p>
                  </a:txBody>
                  <a:tcPr marL="7144" marR="7144" marT="7144" marB="0" anchor="b"/>
                </a:tc>
                <a:extLst>
                  <a:ext uri="{0D108BD9-81ED-4DB2-BD59-A6C34878D82A}">
                    <a16:rowId xmlns:a16="http://schemas.microsoft.com/office/drawing/2014/main" val="10002"/>
                  </a:ext>
                </a:extLst>
              </a:tr>
              <a:tr h="447143">
                <a:tc>
                  <a:txBody>
                    <a:bodyPr/>
                    <a:lstStyle/>
                    <a:p>
                      <a:pPr algn="l" fontAlgn="b"/>
                      <a:r>
                        <a:rPr lang="en-US" sz="1200" b="0" i="0" u="none" strike="noStrike" baseline="0" dirty="0">
                          <a:solidFill>
                            <a:srgbClr val="000000"/>
                          </a:solidFill>
                          <a:effectLst/>
                          <a:latin typeface="Calibri"/>
                        </a:rPr>
                        <a:t>Solid Waste Collection/Landfill Disposal Costs (Contractual/Recycling)</a:t>
                      </a:r>
                    </a:p>
                  </a:txBody>
                  <a:tcPr marL="7144" marR="7144" marT="7144" marB="0" anchor="b"/>
                </a:tc>
                <a:tc>
                  <a:txBody>
                    <a:bodyPr/>
                    <a:lstStyle/>
                    <a:p>
                      <a:pPr algn="l" fontAlgn="b"/>
                      <a:r>
                        <a:rPr lang="en-US" sz="1200" b="0" i="0" u="none" strike="noStrike" dirty="0">
                          <a:solidFill>
                            <a:srgbClr val="000000"/>
                          </a:solidFill>
                          <a:effectLst/>
                          <a:latin typeface="Calibri"/>
                        </a:rPr>
                        <a:t>  $115,100.00</a:t>
                      </a:r>
                    </a:p>
                  </a:txBody>
                  <a:tcPr marL="7144" marR="7144" marT="7144" marB="0" anchor="b"/>
                </a:tc>
                <a:extLst>
                  <a:ext uri="{0D108BD9-81ED-4DB2-BD59-A6C34878D82A}">
                    <a16:rowId xmlns:a16="http://schemas.microsoft.com/office/drawing/2014/main" val="10003"/>
                  </a:ext>
                </a:extLst>
              </a:tr>
              <a:tr h="4471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mn-lt"/>
                      </a:endParaRPr>
                    </a:p>
                    <a:p>
                      <a:pPr algn="l" fontAlgn="b"/>
                      <a:r>
                        <a:rPr lang="en-US" sz="1200" b="0" i="0" u="none" strike="noStrike" dirty="0">
                          <a:solidFill>
                            <a:srgbClr val="000000"/>
                          </a:solidFill>
                          <a:effectLst/>
                          <a:latin typeface="+mn-lt"/>
                        </a:rPr>
                        <a:t>Employers Pension Contribution (Statutory)</a:t>
                      </a:r>
                    </a:p>
                  </a:txBody>
                  <a:tcPr marL="7144" marR="7144" marT="7144"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mn-lt"/>
                      </a:endParaRPr>
                    </a:p>
                    <a:p>
                      <a:pPr algn="l" fontAlgn="b"/>
                      <a:r>
                        <a:rPr lang="en-US" sz="1200" b="0" i="0" u="none" strike="noStrike" dirty="0">
                          <a:solidFill>
                            <a:srgbClr val="000000"/>
                          </a:solidFill>
                          <a:effectLst/>
                          <a:latin typeface="Calibri"/>
                        </a:rPr>
                        <a:t>  $138,311.00</a:t>
                      </a:r>
                    </a:p>
                  </a:txBody>
                  <a:tcPr marL="7144" marR="7144" marT="7144" marB="0" anchor="b"/>
                </a:tc>
                <a:extLst>
                  <a:ext uri="{0D108BD9-81ED-4DB2-BD59-A6C34878D82A}">
                    <a16:rowId xmlns:a16="http://schemas.microsoft.com/office/drawing/2014/main" val="10004"/>
                  </a:ext>
                </a:extLst>
              </a:tr>
              <a:tr h="343902">
                <a:tc>
                  <a:txBody>
                    <a:bodyPr/>
                    <a:lstStyle/>
                    <a:p>
                      <a:pPr algn="l" fontAlgn="b"/>
                      <a:r>
                        <a:rPr lang="en-US" sz="1200" b="0" i="0" u="none" strike="noStrike" dirty="0">
                          <a:solidFill>
                            <a:srgbClr val="000000"/>
                          </a:solidFill>
                          <a:effectLst/>
                          <a:latin typeface="Calibri"/>
                        </a:rPr>
                        <a:t>Police (Contractual)</a:t>
                      </a:r>
                    </a:p>
                  </a:txBody>
                  <a:tcPr marL="7144" marR="7144" marT="7144" marB="0" anchor="b"/>
                </a:tc>
                <a:tc>
                  <a:txBody>
                    <a:bodyPr/>
                    <a:lstStyle/>
                    <a:p>
                      <a:pPr algn="l" fontAlgn="b"/>
                      <a:r>
                        <a:rPr lang="en-US" sz="1200" b="0" i="0" u="none" strike="noStrike" baseline="0" dirty="0">
                          <a:solidFill>
                            <a:srgbClr val="000000"/>
                          </a:solidFill>
                          <a:effectLst/>
                          <a:latin typeface="Calibri"/>
                        </a:rPr>
                        <a:t>  $228,000.00                </a:t>
                      </a:r>
                      <a:endParaRPr lang="en-US" sz="1200" b="0" i="0" u="none" strike="noStrike" dirty="0">
                        <a:solidFill>
                          <a:srgbClr val="000000"/>
                        </a:solidFill>
                        <a:effectLst/>
                        <a:latin typeface="Calibri"/>
                      </a:endParaRPr>
                    </a:p>
                  </a:txBody>
                  <a:tcPr marL="7144" marR="7144" marT="7144" marB="0" anchor="b"/>
                </a:tc>
                <a:extLst>
                  <a:ext uri="{0D108BD9-81ED-4DB2-BD59-A6C34878D82A}">
                    <a16:rowId xmlns:a16="http://schemas.microsoft.com/office/drawing/2014/main" val="10005"/>
                  </a:ext>
                </a:extLst>
              </a:tr>
              <a:tr h="345074">
                <a:tc>
                  <a:txBody>
                    <a:bodyPr/>
                    <a:lstStyle/>
                    <a:p>
                      <a:pPr algn="l" fontAlgn="b"/>
                      <a:r>
                        <a:rPr lang="en-US" sz="1200" b="0" i="0" u="none" strike="noStrike" dirty="0">
                          <a:solidFill>
                            <a:srgbClr val="000000"/>
                          </a:solidFill>
                          <a:effectLst/>
                          <a:latin typeface="Calibri"/>
                        </a:rPr>
                        <a:t>Interest on Bonds</a:t>
                      </a:r>
                    </a:p>
                  </a:txBody>
                  <a:tcPr marL="7144" marR="7144" marT="7144" marB="0" anchor="b"/>
                </a:tc>
                <a:tc>
                  <a:txBody>
                    <a:bodyPr/>
                    <a:lstStyle/>
                    <a:p>
                      <a:pPr algn="l" fontAlgn="b"/>
                      <a:r>
                        <a:rPr lang="en-US" sz="1200" b="0" i="0" u="none" strike="noStrike" dirty="0">
                          <a:solidFill>
                            <a:schemeClr val="tx1"/>
                          </a:solidFill>
                          <a:effectLst/>
                          <a:latin typeface="Calibri"/>
                        </a:rPr>
                        <a:t>  ($58,856.00)</a:t>
                      </a:r>
                    </a:p>
                  </a:txBody>
                  <a:tcPr marL="7144" marR="7144" marT="7144" marB="0" anchor="b"/>
                </a:tc>
                <a:extLst>
                  <a:ext uri="{0D108BD9-81ED-4DB2-BD59-A6C34878D82A}">
                    <a16:rowId xmlns:a16="http://schemas.microsoft.com/office/drawing/2014/main" val="10006"/>
                  </a:ext>
                </a:extLst>
              </a:tr>
              <a:tr h="345074">
                <a:tc>
                  <a:txBody>
                    <a:bodyPr/>
                    <a:lstStyle/>
                    <a:p>
                      <a:pPr algn="l" fontAlgn="b"/>
                      <a:r>
                        <a:rPr lang="en-US" sz="1200" b="0" i="0" u="none" strike="noStrike" dirty="0">
                          <a:solidFill>
                            <a:srgbClr val="000000"/>
                          </a:solidFill>
                          <a:effectLst/>
                          <a:latin typeface="Calibri"/>
                        </a:rPr>
                        <a:t>Reserve for Uncollected Taxes</a:t>
                      </a:r>
                    </a:p>
                  </a:txBody>
                  <a:tcPr marL="7144" marR="7144" marT="7144" marB="0" anchor="b"/>
                </a:tc>
                <a:tc>
                  <a:txBody>
                    <a:bodyPr/>
                    <a:lstStyle/>
                    <a:p>
                      <a:pPr algn="l" fontAlgn="b"/>
                      <a:r>
                        <a:rPr lang="en-US" sz="1200" b="0" i="0" u="none" strike="noStrike" dirty="0">
                          <a:solidFill>
                            <a:schemeClr val="tx1"/>
                          </a:solidFill>
                          <a:effectLst/>
                          <a:latin typeface="Calibri"/>
                        </a:rPr>
                        <a:t>  ($485,203.00)</a:t>
                      </a:r>
                    </a:p>
                  </a:txBody>
                  <a:tcPr marL="7144" marR="7144" marT="7144" marB="0" anchor="b"/>
                </a:tc>
                <a:extLst>
                  <a:ext uri="{0D108BD9-81ED-4DB2-BD59-A6C34878D82A}">
                    <a16:rowId xmlns:a16="http://schemas.microsoft.com/office/drawing/2014/main" val="10007"/>
                  </a:ext>
                </a:extLst>
              </a:tr>
              <a:tr h="340205">
                <a:tc>
                  <a:txBody>
                    <a:bodyPr/>
                    <a:lstStyle/>
                    <a:p>
                      <a:pPr algn="l" fontAlgn="b"/>
                      <a:r>
                        <a:rPr lang="en-US" sz="1200" b="0" i="0" u="none" strike="noStrike" dirty="0">
                          <a:solidFill>
                            <a:srgbClr val="000000"/>
                          </a:solidFill>
                          <a:effectLst/>
                          <a:latin typeface="Calibri"/>
                        </a:rPr>
                        <a:t>Utility and Bulk Purchases (Gasoline/Fuel Oil)</a:t>
                      </a:r>
                    </a:p>
                  </a:txBody>
                  <a:tcPr marL="7144" marR="7144" marT="7144" marB="0" anchor="b"/>
                </a:tc>
                <a:tc>
                  <a:txBody>
                    <a:bodyPr/>
                    <a:lstStyle/>
                    <a:p>
                      <a:pPr algn="l" fontAlgn="b"/>
                      <a:r>
                        <a:rPr lang="en-US" sz="1200" b="0" i="0" u="none" strike="noStrike" dirty="0">
                          <a:solidFill>
                            <a:schemeClr val="tx1"/>
                          </a:solidFill>
                          <a:effectLst/>
                          <a:latin typeface="Calibri"/>
                        </a:rPr>
                        <a:t>  $130,500.00</a:t>
                      </a:r>
                    </a:p>
                  </a:txBody>
                  <a:tcPr marL="7144" marR="7144" marT="7144" marB="0" anchor="b"/>
                </a:tc>
                <a:extLst>
                  <a:ext uri="{0D108BD9-81ED-4DB2-BD59-A6C34878D82A}">
                    <a16:rowId xmlns:a16="http://schemas.microsoft.com/office/drawing/2014/main" val="10008"/>
                  </a:ext>
                </a:extLst>
              </a:tr>
              <a:tr h="340205">
                <a:tc>
                  <a:txBody>
                    <a:bodyPr/>
                    <a:lstStyle/>
                    <a:p>
                      <a:pPr algn="l" fontAlgn="b"/>
                      <a:endParaRPr lang="en-US" sz="1200" b="0" i="0" u="none" strike="noStrike" dirty="0">
                        <a:solidFill>
                          <a:srgbClr val="000000"/>
                        </a:solidFill>
                        <a:effectLst/>
                        <a:latin typeface="Calibri"/>
                      </a:endParaRPr>
                    </a:p>
                  </a:txBody>
                  <a:tcPr marL="7144" marR="7144" marT="7144" marB="0" anchor="b"/>
                </a:tc>
                <a:tc>
                  <a:txBody>
                    <a:bodyPr/>
                    <a:lstStyle/>
                    <a:p>
                      <a:pPr algn="l" fontAlgn="b"/>
                      <a:endParaRPr lang="en-US" sz="1200" b="0" i="0" u="none" strike="noStrike" dirty="0">
                        <a:solidFill>
                          <a:schemeClr val="tx1"/>
                        </a:solidFill>
                        <a:effectLst/>
                        <a:latin typeface="Calibri"/>
                      </a:endParaRPr>
                    </a:p>
                  </a:txBody>
                  <a:tcPr marL="7144" marR="7144" marT="7144" marB="0" anchor="b"/>
                </a:tc>
                <a:extLst>
                  <a:ext uri="{0D108BD9-81ED-4DB2-BD59-A6C34878D82A}">
                    <a16:rowId xmlns:a16="http://schemas.microsoft.com/office/drawing/2014/main" val="10009"/>
                  </a:ext>
                </a:extLst>
              </a:tr>
              <a:tr h="409995">
                <a:tc>
                  <a:txBody>
                    <a:bodyPr/>
                    <a:lstStyle/>
                    <a:p>
                      <a:pPr algn="l" fontAlgn="b"/>
                      <a:endParaRPr lang="en-US" sz="1200" b="0" i="0" u="none" strike="noStrike" dirty="0">
                        <a:solidFill>
                          <a:srgbClr val="000000"/>
                        </a:solidFill>
                        <a:effectLst/>
                        <a:latin typeface="Calibri"/>
                      </a:endParaRPr>
                    </a:p>
                  </a:txBody>
                  <a:tcPr marL="7144" marR="7144" marT="7144" marB="0" anchor="b"/>
                </a:tc>
                <a:tc>
                  <a:txBody>
                    <a:bodyPr/>
                    <a:lstStyle/>
                    <a:p>
                      <a:pPr algn="l" fontAlgn="b"/>
                      <a:endParaRPr lang="en-US" sz="1200" b="0" i="0" u="none" strike="noStrike" dirty="0">
                        <a:solidFill>
                          <a:schemeClr val="tx1"/>
                        </a:solidFill>
                        <a:effectLst/>
                        <a:latin typeface="Calibri"/>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52798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7434" y="76200"/>
            <a:ext cx="8203367" cy="914400"/>
          </a:xfrm>
        </p:spPr>
        <p:txBody>
          <a:bodyPr>
            <a:normAutofit/>
          </a:bodyPr>
          <a:lstStyle/>
          <a:p>
            <a:r>
              <a:rPr lang="en-US" sz="3200" dirty="0"/>
              <a:t>Solid Waste/Recycling Disposal Costs</a:t>
            </a:r>
          </a:p>
        </p:txBody>
      </p:sp>
      <p:sp>
        <p:nvSpPr>
          <p:cNvPr id="6" name="Content Placeholder 5"/>
          <p:cNvSpPr>
            <a:spLocks noGrp="1"/>
          </p:cNvSpPr>
          <p:nvPr>
            <p:ph idx="1"/>
          </p:nvPr>
        </p:nvSpPr>
        <p:spPr>
          <a:xfrm>
            <a:off x="3002446" y="2000252"/>
            <a:ext cx="6172200" cy="36242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a:p>
            <a:endParaRPr lang="en-US" sz="1200" dirty="0"/>
          </a:p>
          <a:p>
            <a:pPr marL="0" indent="0">
              <a:buNone/>
            </a:pPr>
            <a:endParaRPr lang="en-US" sz="1200" dirty="0"/>
          </a:p>
        </p:txBody>
      </p:sp>
      <p:sp>
        <p:nvSpPr>
          <p:cNvPr id="2" name="Slide Number Placeholder 1"/>
          <p:cNvSpPr>
            <a:spLocks noGrp="1"/>
          </p:cNvSpPr>
          <p:nvPr>
            <p:ph type="sldNum" sz="quarter" idx="12"/>
          </p:nvPr>
        </p:nvSpPr>
        <p:spPr/>
        <p:txBody>
          <a:bodyPr/>
          <a:lstStyle/>
          <a:p>
            <a:fld id="{5B16E0DB-AA50-44B6-8CB4-D3916D1080DE}" type="slidenum">
              <a:rPr lang="en-US" smtClean="0"/>
              <a:t>18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38218729"/>
              </p:ext>
            </p:extLst>
          </p:nvPr>
        </p:nvGraphicFramePr>
        <p:xfrm>
          <a:off x="1828800" y="990601"/>
          <a:ext cx="3962400" cy="5365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5976242" y="990600"/>
          <a:ext cx="3853558" cy="525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514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16E0DB-AA50-44B6-8CB4-D3916D1080DE}" type="slidenum">
              <a:rPr lang="en-US" smtClean="0"/>
              <a:t>19</a:t>
            </a:fld>
            <a:endParaRPr lang="en-US" dirty="0"/>
          </a:p>
        </p:txBody>
      </p:sp>
      <p:sp>
        <p:nvSpPr>
          <p:cNvPr id="2" name="TextBox 1"/>
          <p:cNvSpPr txBox="1"/>
          <p:nvPr/>
        </p:nvSpPr>
        <p:spPr>
          <a:xfrm flipH="1">
            <a:off x="5581650" y="4286252"/>
            <a:ext cx="571500" cy="323165"/>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750" dirty="0"/>
              <a:t>Estimated </a:t>
            </a:r>
          </a:p>
        </p:txBody>
      </p:sp>
      <p:graphicFrame>
        <p:nvGraphicFramePr>
          <p:cNvPr id="6" name="Chart 5"/>
          <p:cNvGraphicFramePr>
            <a:graphicFrameLocks/>
          </p:cNvGraphicFramePr>
          <p:nvPr/>
        </p:nvGraphicFramePr>
        <p:xfrm>
          <a:off x="2909888" y="1005482"/>
          <a:ext cx="6372226" cy="4847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38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16E0DB-AA50-44B6-8CB4-D3916D1080DE}" type="slidenum">
              <a:rPr lang="en-US" smtClean="0"/>
              <a:t>2</a:t>
            </a:fld>
            <a:endParaRPr lang="en-US" dirty="0"/>
          </a:p>
        </p:txBody>
      </p:sp>
      <p:sp>
        <p:nvSpPr>
          <p:cNvPr id="4" name="Rectangle 3"/>
          <p:cNvSpPr/>
          <p:nvPr/>
        </p:nvSpPr>
        <p:spPr>
          <a:xfrm>
            <a:off x="4895850" y="1028700"/>
            <a:ext cx="3399520" cy="369332"/>
          </a:xfrm>
          <a:prstGeom prst="rect">
            <a:avLst/>
          </a:prstGeom>
        </p:spPr>
        <p:txBody>
          <a:bodyPr wrap="none">
            <a:spAutoFit/>
          </a:bodyPr>
          <a:lstStyle/>
          <a:p>
            <a:r>
              <a:rPr lang="en-US" b="1" u="sng" dirty="0"/>
              <a:t>Overview of 2022 General Budget</a:t>
            </a:r>
            <a:endParaRPr lang="en-US" dirty="0"/>
          </a:p>
        </p:txBody>
      </p:sp>
      <p:sp>
        <p:nvSpPr>
          <p:cNvPr id="5" name="Rectangle 4"/>
          <p:cNvSpPr/>
          <p:nvPr/>
        </p:nvSpPr>
        <p:spPr>
          <a:xfrm>
            <a:off x="1080655" y="1676400"/>
            <a:ext cx="10273145" cy="3908762"/>
          </a:xfrm>
          <a:prstGeom prst="rect">
            <a:avLst/>
          </a:prstGeom>
        </p:spPr>
        <p:txBody>
          <a:bodyPr wrap="square">
            <a:spAutoFit/>
          </a:bodyPr>
          <a:lstStyle/>
          <a:p>
            <a:r>
              <a:rPr lang="en-US" b="1" u="sng" dirty="0"/>
              <a:t>General Budget:</a:t>
            </a:r>
            <a:endParaRPr lang="en-US" dirty="0"/>
          </a:p>
          <a:p>
            <a:r>
              <a:rPr lang="en-US" sz="1350" b="1" dirty="0"/>
              <a:t> </a:t>
            </a:r>
            <a:endParaRPr lang="en-US" sz="1350" dirty="0"/>
          </a:p>
          <a:p>
            <a:pPr marL="214313" indent="-214313">
              <a:buFont typeface="Arial" panose="020B0604020202020204" pitchFamily="34" charset="0"/>
              <a:buChar char="•"/>
            </a:pPr>
            <a:r>
              <a:rPr lang="en-US" sz="1600" dirty="0"/>
              <a:t>No reduction in the level of services.</a:t>
            </a:r>
          </a:p>
          <a:p>
            <a:r>
              <a:rPr lang="en-US" sz="1600" dirty="0"/>
              <a:t> </a:t>
            </a:r>
          </a:p>
          <a:p>
            <a:pPr marL="214313" indent="-214313">
              <a:buFont typeface="Arial" panose="020B0604020202020204" pitchFamily="34" charset="0"/>
              <a:buChar char="•"/>
            </a:pPr>
            <a:r>
              <a:rPr lang="en-US" sz="1600" dirty="0"/>
              <a:t>1.49 cent increase in the municipal purpose tax rate ($26.45 per year on the average assessed value home of $176,500).</a:t>
            </a:r>
          </a:p>
          <a:p>
            <a:r>
              <a:rPr lang="en-US" sz="1600" dirty="0"/>
              <a:t> </a:t>
            </a:r>
          </a:p>
          <a:p>
            <a:pPr marL="214313" indent="-214313">
              <a:buFont typeface="Arial" panose="020B0604020202020204" pitchFamily="34" charset="0"/>
              <a:buChar char="•"/>
            </a:pPr>
            <a:r>
              <a:rPr lang="en-US" sz="1600" dirty="0"/>
              <a:t>Provides continued funding of Economic Development initiatives, which have added over $70 million in new tax ratables since 2014.</a:t>
            </a:r>
          </a:p>
          <a:p>
            <a:pPr marL="214313" indent="-214313">
              <a:buFont typeface="Arial" panose="020B0604020202020204" pitchFamily="34" charset="0"/>
              <a:buChar char="•"/>
            </a:pPr>
            <a:endParaRPr lang="en-US" sz="1600" dirty="0"/>
          </a:p>
          <a:p>
            <a:pPr marL="214313" indent="-214313">
              <a:buFont typeface="Arial" panose="020B0604020202020204" pitchFamily="34" charset="0"/>
              <a:buChar char="•"/>
            </a:pPr>
            <a:r>
              <a:rPr lang="en-US" sz="1600" dirty="0"/>
              <a:t>Despite the Pandemic, The results of 2021 operations have allowed us to maintain our healthy balance between keeping both our fund balance and municipal purpose tax rate stable, which are both key factors that bond rating agencies look at when assigning a bond rating.  Strategic planning and staggering of our bond sales has played a significant role in these results.</a:t>
            </a:r>
          </a:p>
          <a:p>
            <a:r>
              <a:rPr lang="en-US" sz="1350" dirty="0"/>
              <a:t> </a:t>
            </a:r>
          </a:p>
          <a:p>
            <a:pPr marL="214313" indent="-214313">
              <a:buFont typeface="Arial" panose="020B0604020202020204" pitchFamily="34" charset="0"/>
              <a:buChar char="•"/>
            </a:pPr>
            <a:endParaRPr lang="en-US" sz="1350" dirty="0">
              <a:ea typeface="Calibri"/>
              <a:cs typeface="Times New Roman"/>
            </a:endParaRPr>
          </a:p>
          <a:p>
            <a:endParaRPr lang="en-US" sz="1350" dirty="0"/>
          </a:p>
        </p:txBody>
      </p:sp>
    </p:spTree>
    <p:extLst>
      <p:ext uri="{BB962C8B-B14F-4D97-AF65-F5344CB8AC3E}">
        <p14:creationId xmlns:p14="http://schemas.microsoft.com/office/powerpoint/2010/main" val="367726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2022 AND BEYOND…</a:t>
            </a:r>
          </a:p>
        </p:txBody>
      </p:sp>
      <p:sp>
        <p:nvSpPr>
          <p:cNvPr id="3" name="Content Placeholder 2"/>
          <p:cNvSpPr>
            <a:spLocks noGrp="1"/>
          </p:cNvSpPr>
          <p:nvPr>
            <p:ph idx="1"/>
          </p:nvPr>
        </p:nvSpPr>
        <p:spPr/>
        <p:txBody>
          <a:bodyPr>
            <a:normAutofit fontScale="77500" lnSpcReduction="20000"/>
          </a:bodyPr>
          <a:lstStyle/>
          <a:p>
            <a:r>
              <a:rPr lang="en-US" dirty="0"/>
              <a:t>Continue to explore shared services options with Camden County and other Municipal Governments</a:t>
            </a:r>
          </a:p>
          <a:p>
            <a:pPr marL="0" indent="0">
              <a:buNone/>
            </a:pPr>
            <a:r>
              <a:rPr lang="en-US" dirty="0"/>
              <a:t> </a:t>
            </a:r>
          </a:p>
          <a:p>
            <a:r>
              <a:rPr lang="en-US" dirty="0"/>
              <a:t>Continuous Evaluation of how services are provided in an effort to reduce spending.</a:t>
            </a:r>
          </a:p>
          <a:p>
            <a:pPr marL="0" indent="0">
              <a:buNone/>
            </a:pPr>
            <a:endParaRPr lang="en-US" dirty="0"/>
          </a:p>
          <a:p>
            <a:r>
              <a:rPr lang="en-US" dirty="0"/>
              <a:t>Continue Winslow’s efforts to “Market” the Township, and develop strategic Economic Development Plans.</a:t>
            </a:r>
          </a:p>
          <a:p>
            <a:pPr marL="0" indent="0">
              <a:buNone/>
            </a:pPr>
            <a:endParaRPr lang="en-US" dirty="0"/>
          </a:p>
          <a:p>
            <a:r>
              <a:rPr lang="en-US" dirty="0"/>
              <a:t>Continue our “Green Efforts” by reducing energy costs through our :</a:t>
            </a:r>
          </a:p>
          <a:p>
            <a:pPr marL="0" indent="0">
              <a:buNone/>
            </a:pPr>
            <a:r>
              <a:rPr lang="en-US" dirty="0"/>
              <a:t> </a:t>
            </a:r>
          </a:p>
          <a:p>
            <a:pPr lvl="1"/>
            <a:r>
              <a:rPr lang="en-US" dirty="0"/>
              <a:t>Continuing our efforts in exploring solar opportunities</a:t>
            </a:r>
          </a:p>
          <a:p>
            <a:pPr lvl="1"/>
            <a:r>
              <a:rPr lang="en-US" dirty="0"/>
              <a:t>Building or EV Fleet and Infrastructure</a:t>
            </a:r>
          </a:p>
          <a:p>
            <a:pPr lvl="1"/>
            <a:r>
              <a:rPr lang="en-US" dirty="0"/>
              <a:t>Energy Consortium (bids out our energy costs)</a:t>
            </a:r>
          </a:p>
          <a:p>
            <a:pPr lvl="1"/>
            <a:endParaRPr lang="en-US" dirty="0"/>
          </a:p>
        </p:txBody>
      </p:sp>
      <p:sp>
        <p:nvSpPr>
          <p:cNvPr id="4" name="Slide Number Placeholder 3"/>
          <p:cNvSpPr>
            <a:spLocks noGrp="1"/>
          </p:cNvSpPr>
          <p:nvPr>
            <p:ph type="sldNum" sz="quarter" idx="12"/>
          </p:nvPr>
        </p:nvSpPr>
        <p:spPr/>
        <p:txBody>
          <a:bodyPr/>
          <a:lstStyle/>
          <a:p>
            <a:fld id="{5B16E0DB-AA50-44B6-8CB4-D3916D1080DE}" type="slidenum">
              <a:rPr lang="en-US" smtClean="0"/>
              <a:t>20</a:t>
            </a:fld>
            <a:endParaRPr lang="en-US" dirty="0"/>
          </a:p>
        </p:txBody>
      </p:sp>
    </p:spTree>
    <p:extLst>
      <p:ext uri="{BB962C8B-B14F-4D97-AF65-F5344CB8AC3E}">
        <p14:creationId xmlns:p14="http://schemas.microsoft.com/office/powerpoint/2010/main" val="120786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16E0DB-AA50-44B6-8CB4-D3916D1080DE}" type="slidenum">
              <a:rPr lang="en-US" smtClean="0"/>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4912877"/>
              </p:ext>
            </p:extLst>
          </p:nvPr>
        </p:nvGraphicFramePr>
        <p:xfrm>
          <a:off x="932874" y="119592"/>
          <a:ext cx="10171544" cy="6419320"/>
        </p:xfrm>
        <a:graphic>
          <a:graphicData uri="http://schemas.openxmlformats.org/drawingml/2006/table">
            <a:tbl>
              <a:tblPr>
                <a:tableStyleId>{5C22544A-7EE6-4342-B048-85BDC9FD1C3A}</a:tableStyleId>
              </a:tblPr>
              <a:tblGrid>
                <a:gridCol w="3079458">
                  <a:extLst>
                    <a:ext uri="{9D8B030D-6E8A-4147-A177-3AD203B41FA5}">
                      <a16:colId xmlns:a16="http://schemas.microsoft.com/office/drawing/2014/main" val="20000"/>
                    </a:ext>
                  </a:extLst>
                </a:gridCol>
                <a:gridCol w="1063921">
                  <a:extLst>
                    <a:ext uri="{9D8B030D-6E8A-4147-A177-3AD203B41FA5}">
                      <a16:colId xmlns:a16="http://schemas.microsoft.com/office/drawing/2014/main" val="20001"/>
                    </a:ext>
                  </a:extLst>
                </a:gridCol>
                <a:gridCol w="1322104">
                  <a:extLst>
                    <a:ext uri="{9D8B030D-6E8A-4147-A177-3AD203B41FA5}">
                      <a16:colId xmlns:a16="http://schemas.microsoft.com/office/drawing/2014/main" val="20002"/>
                    </a:ext>
                  </a:extLst>
                </a:gridCol>
                <a:gridCol w="1495236">
                  <a:extLst>
                    <a:ext uri="{9D8B030D-6E8A-4147-A177-3AD203B41FA5}">
                      <a16:colId xmlns:a16="http://schemas.microsoft.com/office/drawing/2014/main" val="20003"/>
                    </a:ext>
                  </a:extLst>
                </a:gridCol>
                <a:gridCol w="1668370">
                  <a:extLst>
                    <a:ext uri="{9D8B030D-6E8A-4147-A177-3AD203B41FA5}">
                      <a16:colId xmlns:a16="http://schemas.microsoft.com/office/drawing/2014/main" val="20004"/>
                    </a:ext>
                  </a:extLst>
                </a:gridCol>
                <a:gridCol w="1542455">
                  <a:extLst>
                    <a:ext uri="{9D8B030D-6E8A-4147-A177-3AD203B41FA5}">
                      <a16:colId xmlns:a16="http://schemas.microsoft.com/office/drawing/2014/main" val="20005"/>
                    </a:ext>
                  </a:extLst>
                </a:gridCol>
              </a:tblGrid>
              <a:tr h="103541">
                <a:tc>
                  <a:txBody>
                    <a:bodyPr/>
                    <a:lstStyle/>
                    <a:p>
                      <a:pPr algn="l" fontAlgn="b"/>
                      <a:endParaRPr lang="en-US" sz="1000" b="0" i="0" u="none" strike="noStrike" dirty="0">
                        <a:effectLst/>
                        <a:latin typeface="Arial" panose="020B0604020202020204" pitchFamily="34" charset="0"/>
                      </a:endParaRPr>
                    </a:p>
                  </a:txBody>
                  <a:tcPr marL="6559" marR="6559" marT="6559" marB="0" anchor="b"/>
                </a:tc>
                <a:tc gridSpan="2">
                  <a:txBody>
                    <a:bodyPr/>
                    <a:lstStyle/>
                    <a:p>
                      <a:endParaRPr lang="en-US" sz="1000" dirty="0"/>
                    </a:p>
                  </a:txBody>
                  <a:tcPr marL="6559" marR="6559" marT="6559" marB="0" anchor="b"/>
                </a:tc>
                <a:tc hMerge="1">
                  <a:txBody>
                    <a:bodyPr/>
                    <a:lstStyle/>
                    <a:p>
                      <a:pPr algn="l" fontAlgn="b"/>
                      <a:endParaRPr lang="en-US" sz="7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0"/>
                  </a:ext>
                </a:extLst>
              </a:tr>
              <a:tr h="164621">
                <a:tc gridSpan="6">
                  <a:txBody>
                    <a:bodyPr/>
                    <a:lstStyle/>
                    <a:p>
                      <a:pPr algn="ctr" fontAlgn="b"/>
                      <a:r>
                        <a:rPr lang="en-US" sz="1200" u="sng" strike="noStrike" dirty="0">
                          <a:effectLst/>
                        </a:rPr>
                        <a:t>TOWNSHIP OF WINSLOW</a:t>
                      </a:r>
                      <a:endParaRPr lang="en-US" sz="1200" b="1" i="0" u="sng" strike="noStrike" dirty="0">
                        <a:effectLst/>
                        <a:latin typeface="Arial" panose="020B0604020202020204" pitchFamily="34" charset="0"/>
                      </a:endParaRPr>
                    </a:p>
                  </a:txBody>
                  <a:tcPr marL="6559" marR="6559" marT="655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2"/>
                  </a:ext>
                </a:extLst>
              </a:tr>
              <a:tr h="164621">
                <a:tc gridSpan="6">
                  <a:txBody>
                    <a:bodyPr/>
                    <a:lstStyle/>
                    <a:p>
                      <a:pPr algn="ctr" fontAlgn="b"/>
                      <a:r>
                        <a:rPr lang="en-US" sz="1200" u="sng" strike="noStrike" dirty="0">
                          <a:effectLst/>
                        </a:rPr>
                        <a:t>MUNICIPAL PURPOSE TAX RATE COMPARISON - 2021 to 2022</a:t>
                      </a:r>
                      <a:endParaRPr lang="en-US" sz="1200" b="1" i="0" u="sng" strike="noStrike" dirty="0">
                        <a:effectLst/>
                        <a:latin typeface="Arial" panose="020B0604020202020204" pitchFamily="34" charset="0"/>
                      </a:endParaRPr>
                    </a:p>
                  </a:txBody>
                  <a:tcPr marL="6559" marR="6559" marT="655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8134">
                <a:tc gridSpan="2">
                  <a:txBody>
                    <a:bodyPr/>
                    <a:lstStyle/>
                    <a:p>
                      <a:pPr algn="ctr" fontAlgn="b"/>
                      <a:endParaRPr lang="en-US" sz="1000" b="1" i="0" u="sng"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ctr" fontAlgn="b"/>
                      <a:endParaRPr lang="en-US" sz="1000" b="1" i="0" u="sng" strike="noStrike">
                        <a:effectLst/>
                        <a:latin typeface="Arial" panose="020B0604020202020204" pitchFamily="34" charset="0"/>
                      </a:endParaRPr>
                    </a:p>
                  </a:txBody>
                  <a:tcPr marL="6559" marR="6559" marT="6559" marB="0" anchor="b"/>
                </a:tc>
                <a:tc>
                  <a:txBody>
                    <a:bodyPr/>
                    <a:lstStyle/>
                    <a:p>
                      <a:pPr algn="ctr" fontAlgn="b"/>
                      <a:endParaRPr lang="en-US" sz="1000" b="1" i="0" u="sng"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4"/>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ctr" fontAlgn="b"/>
                      <a:endParaRPr lang="en-US" sz="1000" b="1"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5"/>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ctr" fontAlgn="b"/>
                      <a:r>
                        <a:rPr lang="en-US" sz="1000" u="sng" strike="noStrike">
                          <a:effectLst/>
                        </a:rPr>
                        <a:t>2021</a:t>
                      </a:r>
                      <a:endParaRPr lang="en-US" sz="1000" b="1" i="0" u="sng" strike="noStrike">
                        <a:effectLst/>
                        <a:latin typeface="Arial" panose="020B0604020202020204" pitchFamily="34" charset="0"/>
                      </a:endParaRPr>
                    </a:p>
                  </a:txBody>
                  <a:tcPr marL="6559" marR="6559" marT="6559" marB="0" anchor="b"/>
                </a:tc>
                <a:tc>
                  <a:txBody>
                    <a:bodyPr/>
                    <a:lstStyle/>
                    <a:p>
                      <a:pPr algn="ctr" fontAlgn="b"/>
                      <a:endParaRPr lang="en-US" sz="1000" b="1" i="0" u="sng" strike="noStrike" dirty="0">
                        <a:effectLst/>
                        <a:latin typeface="Arial" panose="020B0604020202020204" pitchFamily="34" charset="0"/>
                      </a:endParaRPr>
                    </a:p>
                  </a:txBody>
                  <a:tcPr marL="6559" marR="6559" marT="6559" marB="0" anchor="b"/>
                </a:tc>
                <a:tc>
                  <a:txBody>
                    <a:bodyPr/>
                    <a:lstStyle/>
                    <a:p>
                      <a:pPr algn="ctr" fontAlgn="b"/>
                      <a:r>
                        <a:rPr lang="en-US" sz="1000" u="sng" strike="noStrike">
                          <a:effectLst/>
                        </a:rPr>
                        <a:t>2022</a:t>
                      </a:r>
                      <a:endParaRPr lang="en-US" sz="1000" b="1" i="0" u="sng"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6"/>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7"/>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8"/>
                  </a:ext>
                </a:extLst>
              </a:tr>
              <a:tr h="138134">
                <a:tc gridSpan="2">
                  <a:txBody>
                    <a:bodyPr/>
                    <a:lstStyle/>
                    <a:p>
                      <a:pPr algn="l" fontAlgn="b"/>
                      <a:r>
                        <a:rPr lang="en-US" sz="1000" u="none" strike="noStrike">
                          <a:effectLst/>
                        </a:rPr>
                        <a:t>Amount to be Raised by Taxation - </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09"/>
                  </a:ext>
                </a:extLst>
              </a:tr>
              <a:tr h="138134">
                <a:tc gridSpan="2">
                  <a:txBody>
                    <a:bodyPr/>
                    <a:lstStyle/>
                    <a:p>
                      <a:pPr algn="l" fontAlgn="b"/>
                      <a:r>
                        <a:rPr lang="en-US" sz="1000" u="none" strike="noStrike">
                          <a:effectLst/>
                        </a:rPr>
                        <a:t>  Municipal Purposes</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17,125,000.00 </a:t>
                      </a:r>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r>
                        <a:rPr lang="en-US" sz="1000" u="none" strike="noStrike">
                          <a:effectLst/>
                        </a:rPr>
                        <a:t> $       17,670,000.00 </a:t>
                      </a:r>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0"/>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1"/>
                  </a:ext>
                </a:extLst>
              </a:tr>
              <a:tr h="138134">
                <a:tc gridSpan="2">
                  <a:txBody>
                    <a:bodyPr/>
                    <a:lstStyle/>
                    <a:p>
                      <a:pPr algn="l" fontAlgn="b"/>
                      <a:r>
                        <a:rPr lang="en-US" sz="1000" u="none" strike="noStrike">
                          <a:effectLst/>
                        </a:rPr>
                        <a:t>Net Taxable Valuation</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$ 2,675,481,007.00 </a:t>
                      </a:r>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2,697,470,168.00 </a:t>
                      </a:r>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2"/>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3"/>
                  </a:ext>
                </a:extLst>
              </a:tr>
              <a:tr h="138134">
                <a:tc gridSpan="2">
                  <a:txBody>
                    <a:bodyPr/>
                    <a:lstStyle/>
                    <a:p>
                      <a:pPr algn="l" fontAlgn="b"/>
                      <a:r>
                        <a:rPr lang="en-US" sz="1000" u="none" strike="noStrike">
                          <a:effectLst/>
                        </a:rPr>
                        <a:t>Municipal Purpose Tax Rate</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r" fontAlgn="b"/>
                      <a:r>
                        <a:rPr lang="en-US" sz="1000" u="none" strike="noStrike">
                          <a:effectLst/>
                        </a:rPr>
                        <a:t>0.00640072</a:t>
                      </a:r>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r" fontAlgn="b"/>
                      <a:r>
                        <a:rPr lang="en-US" sz="1000" u="none" strike="noStrike">
                          <a:effectLst/>
                        </a:rPr>
                        <a:t>0.00655058</a:t>
                      </a:r>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4"/>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5"/>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ctr"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1"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6"/>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7"/>
                  </a:ext>
                </a:extLst>
              </a:tr>
              <a:tr h="138134">
                <a:tc gridSpan="2">
                  <a:txBody>
                    <a:bodyPr/>
                    <a:lstStyle/>
                    <a:p>
                      <a:pPr algn="l" fontAlgn="b"/>
                      <a:r>
                        <a:rPr lang="en-US" sz="1000" u="none" strike="noStrike">
                          <a:effectLst/>
                        </a:rPr>
                        <a:t>Average Assessed Value</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176,500.00 </a:t>
                      </a:r>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r>
                        <a:rPr lang="en-US" sz="1000" u="none" strike="noStrike">
                          <a:effectLst/>
                        </a:rPr>
                        <a:t> $           176,500.00 </a:t>
                      </a:r>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8"/>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19"/>
                  </a:ext>
                </a:extLst>
              </a:tr>
              <a:tr h="138134">
                <a:tc gridSpan="2">
                  <a:txBody>
                    <a:bodyPr/>
                    <a:lstStyle/>
                    <a:p>
                      <a:pPr algn="l" fontAlgn="b"/>
                      <a:r>
                        <a:rPr lang="en-US" sz="1000" u="none" strike="noStrike">
                          <a:effectLst/>
                        </a:rPr>
                        <a:t>Municipal Purpose Tax</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1,129.73 </a:t>
                      </a:r>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r>
                        <a:rPr lang="en-US" sz="1000" u="none" strike="noStrike">
                          <a:effectLst/>
                        </a:rPr>
                        <a:t> $               1,156.18 </a:t>
                      </a:r>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0"/>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1"/>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ctr" fontAlgn="b"/>
                      <a:r>
                        <a:rPr lang="en-US" sz="1000" u="sng" strike="noStrike">
                          <a:effectLst/>
                        </a:rPr>
                        <a:t> Dollar Impact </a:t>
                      </a:r>
                      <a:endParaRPr lang="en-US" sz="1000" b="0" i="0" u="sng" strike="noStrike">
                        <a:effectLst/>
                        <a:latin typeface="Arial" panose="020B0604020202020204" pitchFamily="34" charset="0"/>
                      </a:endParaRPr>
                    </a:p>
                  </a:txBody>
                  <a:tcPr marL="6559" marR="6559" marT="6559" marB="0" anchor="b"/>
                </a:tc>
                <a:tc>
                  <a:txBody>
                    <a:bodyPr/>
                    <a:lstStyle/>
                    <a:p>
                      <a:pPr algn="ctr" fontAlgn="b"/>
                      <a:r>
                        <a:rPr lang="en-US" sz="1000" u="sng" strike="noStrike" dirty="0">
                          <a:effectLst/>
                        </a:rPr>
                        <a:t> Rate Impact </a:t>
                      </a:r>
                      <a:endParaRPr lang="en-US" sz="1000" b="0" i="0" u="sng"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2"/>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3"/>
                  </a:ext>
                </a:extLst>
              </a:tr>
              <a:tr h="138134">
                <a:tc gridSpan="2">
                  <a:txBody>
                    <a:bodyPr/>
                    <a:lstStyle/>
                    <a:p>
                      <a:pPr algn="ctr" fontAlgn="b"/>
                      <a:r>
                        <a:rPr lang="en-US" sz="1000" u="none" strike="noStrike">
                          <a:effectLst/>
                        </a:rPr>
                        <a:t>2022</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1,156.18 </a:t>
                      </a:r>
                      <a:endParaRPr lang="en-US" sz="1000" b="0" i="0" u="none" strike="noStrike">
                        <a:effectLst/>
                        <a:latin typeface="Arial" panose="020B0604020202020204" pitchFamily="34" charset="0"/>
                      </a:endParaRPr>
                    </a:p>
                  </a:txBody>
                  <a:tcPr marL="6559" marR="6559" marT="6559" marB="0" anchor="b"/>
                </a:tc>
                <a:tc>
                  <a:txBody>
                    <a:bodyPr/>
                    <a:lstStyle/>
                    <a:p>
                      <a:pPr algn="r" fontAlgn="b"/>
                      <a:r>
                        <a:rPr lang="en-US" sz="1000" u="none" strike="noStrike" dirty="0">
                          <a:effectLst/>
                        </a:rPr>
                        <a:t>0.00655058</a:t>
                      </a:r>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4"/>
                  </a:ext>
                </a:extLst>
              </a:tr>
              <a:tr h="138134">
                <a:tc gridSpan="2">
                  <a:txBody>
                    <a:bodyPr/>
                    <a:lstStyle/>
                    <a:p>
                      <a:pPr algn="ctr" fontAlgn="b"/>
                      <a:r>
                        <a:rPr lang="en-US" sz="1000" u="none" strike="noStrike">
                          <a:effectLst/>
                        </a:rPr>
                        <a:t>2021</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1,129.73 </a:t>
                      </a:r>
                      <a:endParaRPr lang="en-US" sz="1000" b="0" i="0" u="none" strike="noStrike">
                        <a:effectLst/>
                        <a:latin typeface="Arial" panose="020B0604020202020204" pitchFamily="34" charset="0"/>
                      </a:endParaRPr>
                    </a:p>
                  </a:txBody>
                  <a:tcPr marL="6559" marR="6559" marT="6559" marB="0" anchor="b"/>
                </a:tc>
                <a:tc>
                  <a:txBody>
                    <a:bodyPr/>
                    <a:lstStyle/>
                    <a:p>
                      <a:pPr algn="r" fontAlgn="b"/>
                      <a:r>
                        <a:rPr lang="en-US" sz="1000" u="none" strike="noStrike" dirty="0">
                          <a:effectLst/>
                        </a:rPr>
                        <a:t>0.00640072</a:t>
                      </a:r>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5"/>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extLst>
                  <a:ext uri="{0D108BD9-81ED-4DB2-BD59-A6C34878D82A}">
                    <a16:rowId xmlns:a16="http://schemas.microsoft.com/office/drawing/2014/main" val="10026"/>
                  </a:ext>
                </a:extLst>
              </a:tr>
              <a:tr h="138134">
                <a:tc gridSpan="2">
                  <a:txBody>
                    <a:bodyPr/>
                    <a:lstStyle/>
                    <a:p>
                      <a:pPr algn="l" fontAlgn="b"/>
                      <a:r>
                        <a:rPr lang="en-US" sz="1000" u="none" strike="noStrike">
                          <a:effectLst/>
                        </a:rPr>
                        <a:t>Increase/(Decrease) Based Upon Average Assessed Value</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26.45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               0.0001499 </a:t>
                      </a:r>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27"/>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28"/>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ctr" fontAlgn="b"/>
                      <a:r>
                        <a:rPr lang="en-US" sz="1000" u="none" strike="noStrike" dirty="0">
                          <a:effectLst/>
                        </a:rPr>
                        <a:t>1.49 Cent increase</a:t>
                      </a:r>
                      <a:endParaRPr lang="en-US" sz="1000" b="0" i="0" u="none" strike="noStrike" dirty="0">
                        <a:effectLst/>
                        <a:latin typeface="Arial" panose="020B0604020202020204" pitchFamily="34" charset="0"/>
                      </a:endParaRPr>
                    </a:p>
                  </a:txBody>
                  <a:tcPr marL="6559" marR="6559" marT="6559" marB="0" anchor="b">
                    <a:solidFill>
                      <a:schemeClr val="accent6">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29"/>
                  </a:ext>
                </a:extLst>
              </a:tr>
              <a:tr h="138134">
                <a:tc gridSpan="2">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559" marR="6559" marT="6559" marB="0" anchor="b"/>
                </a:tc>
                <a:tc>
                  <a:txBody>
                    <a:bodyPr/>
                    <a:lstStyle/>
                    <a:p>
                      <a:pPr algn="ctr" fontAlgn="b"/>
                      <a:r>
                        <a:rPr lang="en-US" sz="1000" u="none" strike="noStrike" dirty="0">
                          <a:effectLst/>
                        </a:rPr>
                        <a:t> </a:t>
                      </a:r>
                      <a:endParaRPr lang="en-US" sz="1000" b="0" i="0" u="none" strike="noStrike" dirty="0">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a:t>
                      </a:r>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0"/>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1"/>
                  </a:ext>
                </a:extLst>
              </a:tr>
              <a:tr h="138134">
                <a:tc gridSpan="2">
                  <a:txBody>
                    <a:bodyPr/>
                    <a:lstStyle/>
                    <a:p>
                      <a:pPr algn="l"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2"/>
                  </a:ext>
                </a:extLst>
              </a:tr>
              <a:tr h="138134">
                <a:tc gridSpan="2">
                  <a:txBody>
                    <a:bodyPr/>
                    <a:lstStyle/>
                    <a:p>
                      <a:pPr algn="ctr"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ctr" fontAlgn="b"/>
                      <a:r>
                        <a:rPr lang="en-US" sz="1000" u="sng" strike="noStrike">
                          <a:effectLst/>
                        </a:rPr>
                        <a:t>Value</a:t>
                      </a:r>
                      <a:endParaRPr lang="en-US" sz="1000" b="0" i="0" u="sng" strike="noStrike">
                        <a:effectLst/>
                        <a:latin typeface="Arial" panose="020B0604020202020204" pitchFamily="34" charset="0"/>
                      </a:endParaRPr>
                    </a:p>
                  </a:txBody>
                  <a:tcPr marL="6559" marR="6559" marT="6559" marB="0" anchor="b"/>
                </a:tc>
                <a:tc>
                  <a:txBody>
                    <a:bodyPr/>
                    <a:lstStyle/>
                    <a:p>
                      <a:pPr algn="ctr" fontAlgn="b"/>
                      <a:r>
                        <a:rPr lang="en-US" sz="1000" u="sng" strike="noStrike">
                          <a:effectLst/>
                        </a:rPr>
                        <a:t>2022</a:t>
                      </a:r>
                      <a:endParaRPr lang="en-US" sz="1000" b="0" i="0" u="sng" strike="noStrike">
                        <a:effectLst/>
                        <a:latin typeface="Arial" panose="020B0604020202020204" pitchFamily="34" charset="0"/>
                      </a:endParaRPr>
                    </a:p>
                  </a:txBody>
                  <a:tcPr marL="6559" marR="6559" marT="6559" marB="0" anchor="b"/>
                </a:tc>
                <a:tc>
                  <a:txBody>
                    <a:bodyPr/>
                    <a:lstStyle/>
                    <a:p>
                      <a:pPr algn="ctr" fontAlgn="b"/>
                      <a:r>
                        <a:rPr lang="en-US" sz="1000" u="sng" strike="noStrike">
                          <a:effectLst/>
                        </a:rPr>
                        <a:t>2021</a:t>
                      </a:r>
                      <a:endParaRPr lang="en-US" sz="1000" b="0" i="0" u="sng" strike="noStrike">
                        <a:effectLst/>
                        <a:latin typeface="Arial" panose="020B0604020202020204" pitchFamily="34" charset="0"/>
                      </a:endParaRPr>
                    </a:p>
                  </a:txBody>
                  <a:tcPr marL="6559" marR="6559" marT="6559" marB="0" anchor="b"/>
                </a:tc>
                <a:tc>
                  <a:txBody>
                    <a:bodyPr/>
                    <a:lstStyle/>
                    <a:p>
                      <a:pPr algn="ctr" fontAlgn="b"/>
                      <a:r>
                        <a:rPr lang="en-US" sz="1000" u="sng" strike="noStrike" dirty="0">
                          <a:effectLst/>
                        </a:rPr>
                        <a:t>Variance</a:t>
                      </a:r>
                      <a:endParaRPr lang="en-US" sz="1000" b="0" i="0" u="sng"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3"/>
                  </a:ext>
                </a:extLst>
              </a:tr>
              <a:tr h="138134">
                <a:tc gridSpan="2">
                  <a:txBody>
                    <a:bodyPr/>
                    <a:lstStyle/>
                    <a:p>
                      <a:pPr algn="ctr"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a:effectLst/>
                        <a:latin typeface="Arial" panose="020B0604020202020204" pitchFamily="34" charset="0"/>
                      </a:endParaRPr>
                    </a:p>
                  </a:txBody>
                  <a:tcPr marL="6559" marR="6559" marT="6559" marB="0" anchor="b"/>
                </a:tc>
                <a:tc>
                  <a:txBody>
                    <a:bodyPr/>
                    <a:lstStyle/>
                    <a:p>
                      <a:pPr algn="l" fontAlgn="b"/>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4"/>
                  </a:ext>
                </a:extLst>
              </a:tr>
              <a:tr h="138134">
                <a:tc gridSpan="2">
                  <a:txBody>
                    <a:bodyPr/>
                    <a:lstStyle/>
                    <a:p>
                      <a:pPr algn="ctr"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r>
                        <a:rPr lang="en-US" sz="1000" u="none" strike="noStrike">
                          <a:effectLst/>
                        </a:rPr>
                        <a:t> $       150,000.00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982.59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960.11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                   22.48 </a:t>
                      </a:r>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5"/>
                  </a:ext>
                </a:extLst>
              </a:tr>
              <a:tr h="138134">
                <a:tc gridSpan="2">
                  <a:txBody>
                    <a:bodyPr/>
                    <a:lstStyle/>
                    <a:p>
                      <a:pPr algn="ctr" fontAlgn="b"/>
                      <a:r>
                        <a:rPr lang="en-US" sz="1000" u="none" strike="noStrike">
                          <a:effectLst/>
                        </a:rPr>
                        <a:t>(Average Assessed Value)</a:t>
                      </a:r>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r>
                        <a:rPr lang="en-US" sz="1000" u="none" strike="noStrike">
                          <a:effectLst/>
                        </a:rPr>
                        <a:t> $       176,500.00 </a:t>
                      </a:r>
                      <a:endParaRPr lang="en-US" sz="1000" b="1"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1,156.18 </a:t>
                      </a:r>
                      <a:endParaRPr lang="en-US" sz="1000" b="1"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1,129.73 </a:t>
                      </a:r>
                      <a:endParaRPr lang="en-US" sz="1000" b="1"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                   26.45 </a:t>
                      </a:r>
                      <a:endParaRPr lang="en-US" sz="1000" b="1"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6"/>
                  </a:ext>
                </a:extLst>
              </a:tr>
              <a:tr h="138134">
                <a:tc gridSpan="2">
                  <a:txBody>
                    <a:bodyPr/>
                    <a:lstStyle/>
                    <a:p>
                      <a:pPr algn="ctr"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r>
                        <a:rPr lang="en-US" sz="1000" u="none" strike="noStrike">
                          <a:effectLst/>
                        </a:rPr>
                        <a:t> $       200,000.00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1,310.12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1,280.14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                   29.97 </a:t>
                      </a:r>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7"/>
                  </a:ext>
                </a:extLst>
              </a:tr>
              <a:tr h="138134">
                <a:tc gridSpan="2">
                  <a:txBody>
                    <a:bodyPr/>
                    <a:lstStyle/>
                    <a:p>
                      <a:pPr algn="ctr"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r>
                        <a:rPr lang="en-US" sz="1000" u="none" strike="noStrike">
                          <a:effectLst/>
                        </a:rPr>
                        <a:t> $       250,000.00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1,637.65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1,600.18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                   37.47 </a:t>
                      </a:r>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8"/>
                  </a:ext>
                </a:extLst>
              </a:tr>
              <a:tr h="138134">
                <a:tc gridSpan="2">
                  <a:txBody>
                    <a:bodyPr/>
                    <a:lstStyle/>
                    <a:p>
                      <a:pPr algn="ctr" fontAlgn="b"/>
                      <a:endParaRPr lang="en-US" sz="1000" b="0" i="0" u="none" strike="noStrike">
                        <a:effectLst/>
                        <a:latin typeface="Arial" panose="020B0604020202020204" pitchFamily="34" charset="0"/>
                      </a:endParaRPr>
                    </a:p>
                  </a:txBody>
                  <a:tcPr marL="6559" marR="6559" marT="6559" marB="0" anchor="b"/>
                </a:tc>
                <a:tc hMerge="1">
                  <a:txBody>
                    <a:bodyPr/>
                    <a:lstStyle/>
                    <a:p>
                      <a:endParaRPr lang="en-US"/>
                    </a:p>
                  </a:txBody>
                  <a:tcPr/>
                </a:tc>
                <a:tc>
                  <a:txBody>
                    <a:bodyPr/>
                    <a:lstStyle/>
                    <a:p>
                      <a:pPr algn="l" fontAlgn="b"/>
                      <a:r>
                        <a:rPr lang="en-US" sz="1000" u="none" strike="noStrike">
                          <a:effectLst/>
                        </a:rPr>
                        <a:t> $       300,000.00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1,965.17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a:effectLst/>
                        </a:rPr>
                        <a:t> $                 1,920.22 </a:t>
                      </a:r>
                      <a:endParaRPr lang="en-US" sz="1000" b="0" i="0" u="none" strike="noStrike">
                        <a:effectLst/>
                        <a:latin typeface="Arial" panose="020B0604020202020204" pitchFamily="34" charset="0"/>
                      </a:endParaRPr>
                    </a:p>
                  </a:txBody>
                  <a:tcPr marL="6559" marR="6559" marT="6559" marB="0" anchor="b"/>
                </a:tc>
                <a:tc>
                  <a:txBody>
                    <a:bodyPr/>
                    <a:lstStyle/>
                    <a:p>
                      <a:pPr algn="l" fontAlgn="b"/>
                      <a:r>
                        <a:rPr lang="en-US" sz="1000" u="none" strike="noStrike" dirty="0">
                          <a:effectLst/>
                        </a:rPr>
                        <a:t> $                   44.96 </a:t>
                      </a:r>
                      <a:endParaRPr lang="en-US" sz="1000" b="0" i="0" u="none" strike="noStrike" dirty="0">
                        <a:effectLst/>
                        <a:latin typeface="Arial" panose="020B0604020202020204" pitchFamily="34" charset="0"/>
                      </a:endParaRPr>
                    </a:p>
                  </a:txBody>
                  <a:tcPr marL="6559" marR="6559" marT="6559" marB="0" anchor="b"/>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403999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OF CHANGES IN PERSONNEL BY DEPARTMENT</a:t>
            </a:r>
          </a:p>
        </p:txBody>
      </p:sp>
      <p:sp>
        <p:nvSpPr>
          <p:cNvPr id="7" name="Rectangle 1"/>
          <p:cNvSpPr>
            <a:spLocks noChangeArrowheads="1"/>
          </p:cNvSpPr>
          <p:nvPr/>
        </p:nvSpPr>
        <p:spPr bwMode="auto">
          <a:xfrm>
            <a:off x="3055939" y="36173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3" name="Slide Number Placeholder 2"/>
          <p:cNvSpPr>
            <a:spLocks noGrp="1"/>
          </p:cNvSpPr>
          <p:nvPr>
            <p:ph type="sldNum" sz="quarter" idx="12"/>
          </p:nvPr>
        </p:nvSpPr>
        <p:spPr/>
        <p:txBody>
          <a:bodyPr/>
          <a:lstStyle/>
          <a:p>
            <a:fld id="{5B16E0DB-AA50-44B6-8CB4-D3916D1080DE}" type="slidenum">
              <a:rPr lang="en-US" smtClean="0"/>
              <a:t>4</a:t>
            </a:fld>
            <a:endParaRPr lang="en-US" dirty="0"/>
          </a:p>
        </p:txBody>
      </p:sp>
      <p:sp>
        <p:nvSpPr>
          <p:cNvPr id="9" name="Rectangle 1"/>
          <p:cNvSpPr>
            <a:spLocks noChangeArrowheads="1"/>
          </p:cNvSpPr>
          <p:nvPr/>
        </p:nvSpPr>
        <p:spPr bwMode="auto">
          <a:xfrm>
            <a:off x="2447926" y="36173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50261232"/>
              </p:ext>
            </p:extLst>
          </p:nvPr>
        </p:nvGraphicFramePr>
        <p:xfrm>
          <a:off x="969818" y="1417640"/>
          <a:ext cx="10169237" cy="4938712"/>
        </p:xfrm>
        <a:graphic>
          <a:graphicData uri="http://schemas.openxmlformats.org/drawingml/2006/table">
            <a:tbl>
              <a:tblPr>
                <a:tableStyleId>{5C22544A-7EE6-4342-B048-85BDC9FD1C3A}</a:tableStyleId>
              </a:tblPr>
              <a:tblGrid>
                <a:gridCol w="2554592">
                  <a:extLst>
                    <a:ext uri="{9D8B030D-6E8A-4147-A177-3AD203B41FA5}">
                      <a16:colId xmlns:a16="http://schemas.microsoft.com/office/drawing/2014/main" val="20000"/>
                    </a:ext>
                  </a:extLst>
                </a:gridCol>
                <a:gridCol w="1522929">
                  <a:extLst>
                    <a:ext uri="{9D8B030D-6E8A-4147-A177-3AD203B41FA5}">
                      <a16:colId xmlns:a16="http://schemas.microsoft.com/office/drawing/2014/main" val="20001"/>
                    </a:ext>
                  </a:extLst>
                </a:gridCol>
                <a:gridCol w="1522929">
                  <a:extLst>
                    <a:ext uri="{9D8B030D-6E8A-4147-A177-3AD203B41FA5}">
                      <a16:colId xmlns:a16="http://schemas.microsoft.com/office/drawing/2014/main" val="20002"/>
                    </a:ext>
                  </a:extLst>
                </a:gridCol>
                <a:gridCol w="1522929">
                  <a:extLst>
                    <a:ext uri="{9D8B030D-6E8A-4147-A177-3AD203B41FA5}">
                      <a16:colId xmlns:a16="http://schemas.microsoft.com/office/drawing/2014/main" val="20003"/>
                    </a:ext>
                  </a:extLst>
                </a:gridCol>
                <a:gridCol w="1522929">
                  <a:extLst>
                    <a:ext uri="{9D8B030D-6E8A-4147-A177-3AD203B41FA5}">
                      <a16:colId xmlns:a16="http://schemas.microsoft.com/office/drawing/2014/main" val="20004"/>
                    </a:ext>
                  </a:extLst>
                </a:gridCol>
                <a:gridCol w="1522929">
                  <a:extLst>
                    <a:ext uri="{9D8B030D-6E8A-4147-A177-3AD203B41FA5}">
                      <a16:colId xmlns:a16="http://schemas.microsoft.com/office/drawing/2014/main" val="20005"/>
                    </a:ext>
                  </a:extLst>
                </a:gridCol>
              </a:tblGrid>
              <a:tr h="252960">
                <a:tc>
                  <a:txBody>
                    <a:bodyPr/>
                    <a:lstStyle/>
                    <a:p>
                      <a:pPr algn="l" fontAlgn="ctr"/>
                      <a:r>
                        <a:rPr lang="en-US" sz="1100" u="none" strike="noStrike" dirty="0">
                          <a:effectLst/>
                        </a:rPr>
                        <a:t>DEPARTMENT</a:t>
                      </a:r>
                      <a:endParaRPr lang="en-US" sz="11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b"/>
                      <a:r>
                        <a:rPr lang="en-US" sz="1100" u="none" strike="noStrike">
                          <a:effectLst/>
                        </a:rPr>
                        <a:t>2018</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a:effectLst/>
                        </a:rPr>
                        <a:t>2019</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a:effectLst/>
                        </a:rPr>
                        <a:t>2020</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a:effectLst/>
                        </a:rPr>
                        <a:t>2021</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2022</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0"/>
                  </a:ext>
                </a:extLst>
              </a:tr>
              <a:tr h="265004">
                <a:tc>
                  <a:txBody>
                    <a:bodyPr/>
                    <a:lstStyle/>
                    <a:p>
                      <a:pPr algn="l" fontAlgn="ctr"/>
                      <a:r>
                        <a:rPr lang="en-US" sz="1100" u="none" strike="noStrike">
                          <a:effectLst/>
                        </a:rPr>
                        <a:t>Administration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11 FT/1PT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 FT/1PT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 FT/1PT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 FT/1PT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 FT/1PT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65004">
                <a:tc>
                  <a:txBody>
                    <a:bodyPr/>
                    <a:lstStyle/>
                    <a:p>
                      <a:pPr algn="l" fontAlgn="ctr"/>
                      <a:r>
                        <a:rPr lang="en-US" sz="1100" u="none" strike="noStrike">
                          <a:effectLst/>
                        </a:rPr>
                        <a:t>Assessing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 FT/1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 FT/1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 FT/1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 FT/1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 FT/1 PT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65004">
                <a:tc>
                  <a:txBody>
                    <a:bodyPr/>
                    <a:lstStyle/>
                    <a:p>
                      <a:pPr algn="l" fontAlgn="ctr"/>
                      <a:r>
                        <a:rPr lang="en-US" sz="1100" u="none" strike="noStrike">
                          <a:effectLst/>
                        </a:rPr>
                        <a:t>Clerk’s Office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65004">
                <a:tc>
                  <a:txBody>
                    <a:bodyPr/>
                    <a:lstStyle/>
                    <a:p>
                      <a:pPr algn="l" fontAlgn="ctr"/>
                      <a:r>
                        <a:rPr lang="en-US" sz="1100" u="none" strike="noStrike">
                          <a:effectLst/>
                        </a:rPr>
                        <a:t>Court Office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65004">
                <a:tc>
                  <a:txBody>
                    <a:bodyPr/>
                    <a:lstStyle/>
                    <a:p>
                      <a:pPr algn="l" fontAlgn="ctr"/>
                      <a:r>
                        <a:rPr lang="en-US" sz="1100" u="none" strike="noStrike">
                          <a:effectLst/>
                        </a:rPr>
                        <a:t>Construction Office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6 FT/4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 FT/4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 FT/4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 FT/4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 FT/4 PT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65004">
                <a:tc>
                  <a:txBody>
                    <a:bodyPr/>
                    <a:lstStyle/>
                    <a:p>
                      <a:pPr algn="l" fontAlgn="ctr"/>
                      <a:r>
                        <a:rPr lang="en-US" sz="1100" u="none" strike="noStrike">
                          <a:effectLst/>
                        </a:rPr>
                        <a:t>Health</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65004">
                <a:tc>
                  <a:txBody>
                    <a:bodyPr/>
                    <a:lstStyle/>
                    <a:p>
                      <a:pPr algn="l" fontAlgn="ctr"/>
                      <a:r>
                        <a:rPr lang="en-US" sz="1100" u="none" strike="noStrike">
                          <a:effectLst/>
                        </a:rPr>
                        <a:t>Public Works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33 FT/ 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 FT/ 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 FT/ 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 FT/ 1 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 FT/ 1 PT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65004">
                <a:tc>
                  <a:txBody>
                    <a:bodyPr/>
                    <a:lstStyle/>
                    <a:p>
                      <a:pPr algn="l" fontAlgn="ctr"/>
                      <a:r>
                        <a:rPr lang="en-US" sz="1100" u="none" strike="noStrike">
                          <a:effectLst/>
                        </a:rPr>
                        <a:t>Police Department*</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88*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65004">
                <a:tc>
                  <a:txBody>
                    <a:bodyPr/>
                    <a:lstStyle/>
                    <a:p>
                      <a:pPr algn="l" fontAlgn="ctr"/>
                      <a:r>
                        <a:rPr lang="en-US" sz="1100" u="none" strike="noStrike">
                          <a:effectLst/>
                        </a:rPr>
                        <a:t>Planning and Zoning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65004">
                <a:tc>
                  <a:txBody>
                    <a:bodyPr/>
                    <a:lstStyle/>
                    <a:p>
                      <a:pPr algn="l" fontAlgn="ctr"/>
                      <a:r>
                        <a:rPr lang="en-US" sz="1100" u="none" strike="noStrike">
                          <a:effectLst/>
                        </a:rPr>
                        <a:t>Treasury</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65004">
                <a:tc>
                  <a:txBody>
                    <a:bodyPr/>
                    <a:lstStyle/>
                    <a:p>
                      <a:pPr algn="l" fontAlgn="ctr"/>
                      <a:r>
                        <a:rPr lang="en-US" sz="1100" u="none" strike="noStrike">
                          <a:effectLst/>
                        </a:rPr>
                        <a:t>Tax Collection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65004">
                <a:tc>
                  <a:txBody>
                    <a:bodyPr/>
                    <a:lstStyle/>
                    <a:p>
                      <a:pPr algn="l" fontAlgn="ctr"/>
                      <a:r>
                        <a:rPr lang="en-US" sz="1100" u="none" strike="noStrike">
                          <a:effectLst/>
                        </a:rPr>
                        <a:t>Water and Sewer</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445688">
                <a:tc>
                  <a:txBody>
                    <a:bodyPr/>
                    <a:lstStyle/>
                    <a:p>
                      <a:pPr algn="l" fontAlgn="ctr"/>
                      <a:r>
                        <a:rPr lang="en-US" sz="1100" u="none" strike="noStrike">
                          <a:effectLst/>
                        </a:rPr>
                        <a:t>Totals</a:t>
                      </a:r>
                      <a:endParaRPr lang="en-US" sz="1100" b="1" i="0" u="none" strike="noStrike">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b"/>
                      <a:r>
                        <a:rPr lang="en-US" sz="1000" u="none" strike="noStrike">
                          <a:effectLst/>
                        </a:rPr>
                        <a:t>169 FT/15 PT</a:t>
                      </a:r>
                      <a:endParaRPr lang="en-US" sz="10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a:effectLst/>
                        </a:rPr>
                        <a:t>169 FT/15 PT</a:t>
                      </a:r>
                      <a:endParaRPr lang="en-US" sz="10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a:effectLst/>
                        </a:rPr>
                        <a:t>167 FT/15 PT</a:t>
                      </a:r>
                      <a:endParaRPr lang="en-US" sz="10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a:effectLst/>
                        </a:rPr>
                        <a:t>164 FT/15 PT</a:t>
                      </a:r>
                      <a:endParaRPr lang="en-US" sz="1000" b="1"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dirty="0">
                          <a:effectLst/>
                        </a:rPr>
                        <a:t>178 FT/15 PT</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13"/>
                  </a:ext>
                </a:extLst>
              </a:tr>
              <a:tr h="265004">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65004">
                <a:tc>
                  <a:txBody>
                    <a:bodyPr/>
                    <a:lstStyle/>
                    <a:p>
                      <a:pPr algn="l" fontAlgn="ctr"/>
                      <a:r>
                        <a:rPr lang="en-US" sz="1100" u="none" strike="noStrike">
                          <a:effectLst/>
                        </a:rPr>
                        <a:t>*Police Officers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75 &amp;3 SP2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 &amp;3 SP2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 &amp;3 SP2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 &amp;3 SP2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 &amp; 3 SP2</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265004">
                <a:tc>
                  <a:txBody>
                    <a:bodyPr/>
                    <a:lstStyle/>
                    <a:p>
                      <a:pPr algn="l" fontAlgn="ctr"/>
                      <a:r>
                        <a:rPr lang="en-US" sz="1100" u="none" strike="noStrike">
                          <a:effectLst/>
                        </a:rPr>
                        <a:t>*Non-police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265004">
                <a:tc>
                  <a:txBody>
                    <a:bodyPr/>
                    <a:lstStyle/>
                    <a:p>
                      <a:pPr algn="l" fontAlgn="ctr"/>
                      <a:r>
                        <a:rPr lang="en-US" sz="1100" u="none" strike="noStrike">
                          <a:effectLst/>
                        </a:rPr>
                        <a:t>*Part time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34269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16E0DB-AA50-44B6-8CB4-D3916D1080DE}" type="slidenum">
              <a:rPr lang="en-US" smtClean="0"/>
              <a:t>5</a:t>
            </a:fld>
            <a:endParaRPr lang="en-US" dirty="0"/>
          </a:p>
        </p:txBody>
      </p:sp>
      <p:graphicFrame>
        <p:nvGraphicFramePr>
          <p:cNvPr id="4" name="Chart 3">
            <a:extLst>
              <a:ext uri="{FF2B5EF4-FFF2-40B4-BE49-F238E27FC236}">
                <a16:creationId xmlns:a16="http://schemas.microsoft.com/office/drawing/2014/main" id="{00000000-0008-0000-2600-000002000000}"/>
              </a:ext>
            </a:extLst>
          </p:cNvPr>
          <p:cNvGraphicFramePr>
            <a:graphicFrameLocks noGrp="1"/>
          </p:cNvGraphicFramePr>
          <p:nvPr>
            <p:extLst>
              <p:ext uri="{D42A27DB-BD31-4B8C-83A1-F6EECF244321}">
                <p14:modId xmlns:p14="http://schemas.microsoft.com/office/powerpoint/2010/main" val="18243027"/>
              </p:ext>
            </p:extLst>
          </p:nvPr>
        </p:nvGraphicFramePr>
        <p:xfrm>
          <a:off x="434109" y="190500"/>
          <a:ext cx="10788073" cy="6165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394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16E0DB-AA50-44B6-8CB4-D3916D1080DE}" type="slidenum">
              <a:rPr lang="en-US" smtClean="0"/>
              <a:t>6</a:t>
            </a:fld>
            <a:endParaRPr lang="en-US" dirty="0"/>
          </a:p>
        </p:txBody>
      </p:sp>
      <p:sp>
        <p:nvSpPr>
          <p:cNvPr id="2" name="Title 1"/>
          <p:cNvSpPr>
            <a:spLocks noGrp="1"/>
          </p:cNvSpPr>
          <p:nvPr>
            <p:ph type="title" idx="4294967295"/>
          </p:nvPr>
        </p:nvSpPr>
        <p:spPr>
          <a:xfrm>
            <a:off x="2133600" y="152400"/>
            <a:ext cx="8229600" cy="457200"/>
          </a:xfrm>
        </p:spPr>
        <p:txBody>
          <a:bodyPr>
            <a:normAutofit/>
          </a:bodyPr>
          <a:lstStyle/>
          <a:p>
            <a:pPr algn="ctr"/>
            <a:r>
              <a:rPr lang="en-US" sz="2400" b="1" dirty="0"/>
              <a:t>History of Grants</a:t>
            </a:r>
          </a:p>
        </p:txBody>
      </p:sp>
      <p:graphicFrame>
        <p:nvGraphicFramePr>
          <p:cNvPr id="6" name="Table 5"/>
          <p:cNvGraphicFramePr>
            <a:graphicFrameLocks noGrp="1"/>
          </p:cNvGraphicFramePr>
          <p:nvPr>
            <p:extLst>
              <p:ext uri="{D42A27DB-BD31-4B8C-83A1-F6EECF244321}">
                <p14:modId xmlns:p14="http://schemas.microsoft.com/office/powerpoint/2010/main" val="2858139016"/>
              </p:ext>
            </p:extLst>
          </p:nvPr>
        </p:nvGraphicFramePr>
        <p:xfrm>
          <a:off x="304800" y="796113"/>
          <a:ext cx="11049002" cy="5572638"/>
        </p:xfrm>
        <a:graphic>
          <a:graphicData uri="http://schemas.openxmlformats.org/drawingml/2006/table">
            <a:tbl>
              <a:tblPr>
                <a:tableStyleId>{5C22544A-7EE6-4342-B048-85BDC9FD1C3A}</a:tableStyleId>
              </a:tblPr>
              <a:tblGrid>
                <a:gridCol w="3931001">
                  <a:extLst>
                    <a:ext uri="{9D8B030D-6E8A-4147-A177-3AD203B41FA5}">
                      <a16:colId xmlns:a16="http://schemas.microsoft.com/office/drawing/2014/main" val="20000"/>
                    </a:ext>
                  </a:extLst>
                </a:gridCol>
                <a:gridCol w="1066034">
                  <a:extLst>
                    <a:ext uri="{9D8B030D-6E8A-4147-A177-3AD203B41FA5}">
                      <a16:colId xmlns:a16="http://schemas.microsoft.com/office/drawing/2014/main" val="20001"/>
                    </a:ext>
                  </a:extLst>
                </a:gridCol>
                <a:gridCol w="1066034">
                  <a:extLst>
                    <a:ext uri="{9D8B030D-6E8A-4147-A177-3AD203B41FA5}">
                      <a16:colId xmlns:a16="http://schemas.microsoft.com/office/drawing/2014/main" val="20002"/>
                    </a:ext>
                  </a:extLst>
                </a:gridCol>
                <a:gridCol w="1066034">
                  <a:extLst>
                    <a:ext uri="{9D8B030D-6E8A-4147-A177-3AD203B41FA5}">
                      <a16:colId xmlns:a16="http://schemas.microsoft.com/office/drawing/2014/main" val="20003"/>
                    </a:ext>
                  </a:extLst>
                </a:gridCol>
                <a:gridCol w="1066034">
                  <a:extLst>
                    <a:ext uri="{9D8B030D-6E8A-4147-A177-3AD203B41FA5}">
                      <a16:colId xmlns:a16="http://schemas.microsoft.com/office/drawing/2014/main" val="20004"/>
                    </a:ext>
                  </a:extLst>
                </a:gridCol>
                <a:gridCol w="1066034">
                  <a:extLst>
                    <a:ext uri="{9D8B030D-6E8A-4147-A177-3AD203B41FA5}">
                      <a16:colId xmlns:a16="http://schemas.microsoft.com/office/drawing/2014/main" val="20005"/>
                    </a:ext>
                  </a:extLst>
                </a:gridCol>
                <a:gridCol w="1077140">
                  <a:extLst>
                    <a:ext uri="{9D8B030D-6E8A-4147-A177-3AD203B41FA5}">
                      <a16:colId xmlns:a16="http://schemas.microsoft.com/office/drawing/2014/main" val="20006"/>
                    </a:ext>
                  </a:extLst>
                </a:gridCol>
                <a:gridCol w="710691">
                  <a:extLst>
                    <a:ext uri="{9D8B030D-6E8A-4147-A177-3AD203B41FA5}">
                      <a16:colId xmlns:a16="http://schemas.microsoft.com/office/drawing/2014/main" val="20007"/>
                    </a:ext>
                  </a:extLst>
                </a:gridCol>
              </a:tblGrid>
              <a:tr h="145938">
                <a:tc gridSpan="7">
                  <a:txBody>
                    <a:bodyPr/>
                    <a:lstStyle/>
                    <a:p>
                      <a:pPr algn="ctr" fontAlgn="b"/>
                      <a:r>
                        <a:rPr lang="en-US" sz="700" u="sng" strike="noStrike" dirty="0">
                          <a:effectLst/>
                        </a:rPr>
                        <a:t>GRANTS AWARDED</a:t>
                      </a:r>
                      <a:endParaRPr lang="en-US" sz="700" b="1" i="0" u="sng" strike="noStrike" dirty="0">
                        <a:solidFill>
                          <a:srgbClr val="000000"/>
                        </a:solidFill>
                        <a:effectLst/>
                        <a:latin typeface="Calibri" panose="020F0502020204030204" pitchFamily="34" charset="0"/>
                      </a:endParaRPr>
                    </a:p>
                  </a:txBody>
                  <a:tcPr marL="5940" marR="5940" marT="594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0"/>
                  </a:ext>
                </a:extLst>
              </a:tr>
              <a:tr h="145938">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1"/>
                  </a:ext>
                </a:extLst>
              </a:tr>
              <a:tr h="145938">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ctr" fontAlgn="b"/>
                      <a:r>
                        <a:rPr lang="en-US" sz="1000" u="sng" strike="noStrike" dirty="0">
                          <a:effectLst/>
                        </a:rPr>
                        <a:t>2017</a:t>
                      </a:r>
                      <a:endParaRPr lang="en-US" sz="1000" b="0" i="0" u="sng" strike="noStrike" dirty="0">
                        <a:solidFill>
                          <a:srgbClr val="000000"/>
                        </a:solidFill>
                        <a:effectLst/>
                        <a:latin typeface="Calibri" panose="020F0502020204030204" pitchFamily="34" charset="0"/>
                      </a:endParaRPr>
                    </a:p>
                  </a:txBody>
                  <a:tcPr marL="5940" marR="5940" marT="5940" marB="0" anchor="b"/>
                </a:tc>
                <a:tc>
                  <a:txBody>
                    <a:bodyPr/>
                    <a:lstStyle/>
                    <a:p>
                      <a:pPr algn="ctr" fontAlgn="b"/>
                      <a:r>
                        <a:rPr lang="en-US" sz="1000" u="sng" strike="noStrike" dirty="0">
                          <a:effectLst/>
                        </a:rPr>
                        <a:t>2018</a:t>
                      </a:r>
                      <a:endParaRPr lang="en-US" sz="1000" b="0" i="0" u="sng" strike="noStrike" dirty="0">
                        <a:solidFill>
                          <a:srgbClr val="000000"/>
                        </a:solidFill>
                        <a:effectLst/>
                        <a:latin typeface="Calibri" panose="020F0502020204030204" pitchFamily="34" charset="0"/>
                      </a:endParaRPr>
                    </a:p>
                  </a:txBody>
                  <a:tcPr marL="5940" marR="5940" marT="5940" marB="0" anchor="b"/>
                </a:tc>
                <a:tc>
                  <a:txBody>
                    <a:bodyPr/>
                    <a:lstStyle/>
                    <a:p>
                      <a:pPr algn="ctr" fontAlgn="b"/>
                      <a:r>
                        <a:rPr lang="en-US" sz="1000" u="sng" strike="noStrike" dirty="0">
                          <a:effectLst/>
                        </a:rPr>
                        <a:t>2019</a:t>
                      </a:r>
                      <a:endParaRPr lang="en-US" sz="1000" b="0" i="0" u="sng" strike="noStrike" dirty="0">
                        <a:solidFill>
                          <a:srgbClr val="000000"/>
                        </a:solidFill>
                        <a:effectLst/>
                        <a:latin typeface="Calibri" panose="020F0502020204030204" pitchFamily="34" charset="0"/>
                      </a:endParaRPr>
                    </a:p>
                  </a:txBody>
                  <a:tcPr marL="5940" marR="5940" marT="5940" marB="0" anchor="b"/>
                </a:tc>
                <a:tc>
                  <a:txBody>
                    <a:bodyPr/>
                    <a:lstStyle/>
                    <a:p>
                      <a:pPr algn="ctr" fontAlgn="b"/>
                      <a:r>
                        <a:rPr lang="en-US" sz="1000" u="sng" strike="noStrike" dirty="0">
                          <a:effectLst/>
                        </a:rPr>
                        <a:t>2020</a:t>
                      </a:r>
                      <a:endParaRPr lang="en-US" sz="1000" b="0" i="0" u="sng" strike="noStrike" dirty="0">
                        <a:solidFill>
                          <a:srgbClr val="000000"/>
                        </a:solidFill>
                        <a:effectLst/>
                        <a:latin typeface="Calibri" panose="020F0502020204030204" pitchFamily="34" charset="0"/>
                      </a:endParaRPr>
                    </a:p>
                  </a:txBody>
                  <a:tcPr marL="5940" marR="5940" marT="5940" marB="0" anchor="b"/>
                </a:tc>
                <a:tc>
                  <a:txBody>
                    <a:bodyPr/>
                    <a:lstStyle/>
                    <a:p>
                      <a:pPr algn="ctr" fontAlgn="b"/>
                      <a:r>
                        <a:rPr lang="en-US" sz="1000" u="sng" strike="noStrike" dirty="0">
                          <a:effectLst/>
                        </a:rPr>
                        <a:t>2021</a:t>
                      </a:r>
                      <a:endParaRPr lang="en-US" sz="1000" b="0" i="0" u="sng" strike="noStrike" dirty="0">
                        <a:solidFill>
                          <a:srgbClr val="000000"/>
                        </a:solidFill>
                        <a:effectLst/>
                        <a:latin typeface="Calibri" panose="020F0502020204030204" pitchFamily="34" charset="0"/>
                      </a:endParaRPr>
                    </a:p>
                  </a:txBody>
                  <a:tcPr marL="5940" marR="5940" marT="5940" marB="0" anchor="b"/>
                </a:tc>
                <a:tc>
                  <a:txBody>
                    <a:bodyPr/>
                    <a:lstStyle/>
                    <a:p>
                      <a:pPr algn="ctr" fontAlgn="b"/>
                      <a:r>
                        <a:rPr lang="en-US" sz="1000" u="sng" strike="noStrike" dirty="0">
                          <a:effectLst/>
                        </a:rPr>
                        <a:t>Total</a:t>
                      </a:r>
                      <a:endParaRPr lang="en-US" sz="1000" b="0" i="0" u="sng" strike="noStrike" dirty="0">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2"/>
                  </a:ext>
                </a:extLst>
              </a:tr>
              <a:tr h="145938">
                <a:tc>
                  <a:txBody>
                    <a:bodyPr/>
                    <a:lstStyle/>
                    <a:p>
                      <a:pPr algn="ctr"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3"/>
                  </a:ext>
                </a:extLst>
              </a:tr>
              <a:tr h="145938">
                <a:tc>
                  <a:txBody>
                    <a:bodyPr/>
                    <a:lstStyle/>
                    <a:p>
                      <a:pPr algn="l" fontAlgn="b"/>
                      <a:r>
                        <a:rPr lang="en-US" sz="900" u="none" strike="noStrike">
                          <a:effectLst/>
                        </a:rPr>
                        <a:t>Clean Communities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84,417.20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80,823.63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88,407.41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79,729.31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84,844.02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4"/>
                  </a:ext>
                </a:extLst>
              </a:tr>
              <a:tr h="145938">
                <a:tc>
                  <a:txBody>
                    <a:bodyPr/>
                    <a:lstStyle/>
                    <a:p>
                      <a:pPr algn="l" fontAlgn="b"/>
                      <a:r>
                        <a:rPr lang="en-US" sz="900" u="none" strike="noStrike">
                          <a:effectLst/>
                        </a:rPr>
                        <a:t>Safe &amp; Secure Neighborhoods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60,000.00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60,000.00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60,000.00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60,000.00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32,400.00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5"/>
                  </a:ext>
                </a:extLst>
              </a:tr>
              <a:tr h="145938">
                <a:tc>
                  <a:txBody>
                    <a:bodyPr/>
                    <a:lstStyle/>
                    <a:p>
                      <a:pPr algn="l" fontAlgn="b"/>
                      <a:r>
                        <a:rPr lang="en-US" sz="900" u="none" strike="noStrike">
                          <a:effectLst/>
                        </a:rPr>
                        <a:t>Drunk Driving Grants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7,083.59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29,644.10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9,760.75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6"/>
                  </a:ext>
                </a:extLst>
              </a:tr>
              <a:tr h="145938">
                <a:tc>
                  <a:txBody>
                    <a:bodyPr/>
                    <a:lstStyle/>
                    <a:p>
                      <a:pPr algn="l" fontAlgn="b"/>
                      <a:r>
                        <a:rPr lang="en-US" sz="900" u="none" strike="noStrike">
                          <a:effectLst/>
                        </a:rPr>
                        <a:t>Bulletproof Vests/Body Armor</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11,547.92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8,360.00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7,233.90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13,204.67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7"/>
                  </a:ext>
                </a:extLst>
              </a:tr>
              <a:tr h="145938">
                <a:tc>
                  <a:txBody>
                    <a:bodyPr/>
                    <a:lstStyle/>
                    <a:p>
                      <a:pPr algn="l" fontAlgn="b"/>
                      <a:r>
                        <a:rPr lang="en-US" sz="900" u="none" strike="noStrike">
                          <a:effectLst/>
                        </a:rPr>
                        <a:t>N.J. Sustainability</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8"/>
                  </a:ext>
                </a:extLst>
              </a:tr>
              <a:tr h="145938">
                <a:tc>
                  <a:txBody>
                    <a:bodyPr/>
                    <a:lstStyle/>
                    <a:p>
                      <a:pPr algn="l" fontAlgn="b"/>
                      <a:r>
                        <a:rPr lang="en-US" sz="900" u="none" strike="noStrike">
                          <a:effectLst/>
                        </a:rPr>
                        <a:t>JAG Law Enforcement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09"/>
                  </a:ext>
                </a:extLst>
              </a:tr>
              <a:tr h="145938">
                <a:tc>
                  <a:txBody>
                    <a:bodyPr/>
                    <a:lstStyle/>
                    <a:p>
                      <a:pPr algn="l" fontAlgn="b"/>
                      <a:r>
                        <a:rPr lang="en-US" sz="900" u="none" strike="noStrike">
                          <a:effectLst/>
                        </a:rPr>
                        <a:t>Recycling</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63,422.10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36,697.59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36,697.59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39,943.20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0"/>
                  </a:ext>
                </a:extLst>
              </a:tr>
              <a:tr h="145938">
                <a:tc>
                  <a:txBody>
                    <a:bodyPr/>
                    <a:lstStyle/>
                    <a:p>
                      <a:pPr algn="l" fontAlgn="b"/>
                      <a:r>
                        <a:rPr lang="en-US" sz="900" u="none" strike="noStrike">
                          <a:effectLst/>
                        </a:rPr>
                        <a:t>Police Body Cameras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199,724.00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1"/>
                  </a:ext>
                </a:extLst>
              </a:tr>
              <a:tr h="145938">
                <a:tc>
                  <a:txBody>
                    <a:bodyPr/>
                    <a:lstStyle/>
                    <a:p>
                      <a:pPr algn="l" fontAlgn="b"/>
                      <a:r>
                        <a:rPr lang="en-US" sz="900" u="none" strike="noStrike">
                          <a:effectLst/>
                        </a:rPr>
                        <a:t>Cross County Connection</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3,060.00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2,750.00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2,922.50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2,500.00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2,500.00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2"/>
                  </a:ext>
                </a:extLst>
              </a:tr>
              <a:tr h="145938">
                <a:tc>
                  <a:txBody>
                    <a:bodyPr/>
                    <a:lstStyle/>
                    <a:p>
                      <a:pPr algn="l" fontAlgn="b"/>
                      <a:r>
                        <a:rPr lang="en-US" sz="900" u="none" strike="noStrike">
                          <a:effectLst/>
                        </a:rPr>
                        <a:t>SJ Gas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3"/>
                  </a:ext>
                </a:extLst>
              </a:tr>
              <a:tr h="145938">
                <a:tc>
                  <a:txBody>
                    <a:bodyPr/>
                    <a:lstStyle/>
                    <a:p>
                      <a:pPr algn="l" fontAlgn="b"/>
                      <a:r>
                        <a:rPr lang="en-US" sz="900" u="none" strike="noStrike">
                          <a:effectLst/>
                        </a:rPr>
                        <a:t>Alcohol Education &amp; Rehabilitation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3,698.24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4"/>
                  </a:ext>
                </a:extLst>
              </a:tr>
              <a:tr h="145938">
                <a:tc>
                  <a:txBody>
                    <a:bodyPr/>
                    <a:lstStyle/>
                    <a:p>
                      <a:pPr algn="l" fontAlgn="b"/>
                      <a:r>
                        <a:rPr lang="en-US" sz="900" u="none" strike="noStrike">
                          <a:effectLst/>
                        </a:rPr>
                        <a:t>State Community Partnership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5,416.66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5"/>
                  </a:ext>
                </a:extLst>
              </a:tr>
              <a:tr h="145938">
                <a:tc>
                  <a:txBody>
                    <a:bodyPr/>
                    <a:lstStyle/>
                    <a:p>
                      <a:pPr algn="l" fontAlgn="b"/>
                      <a:r>
                        <a:rPr lang="en-US" sz="900" u="none" strike="noStrike">
                          <a:effectLst/>
                        </a:rPr>
                        <a:t>Municipal Aid-Road Program</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6"/>
                  </a:ext>
                </a:extLst>
              </a:tr>
              <a:tr h="145938">
                <a:tc>
                  <a:txBody>
                    <a:bodyPr/>
                    <a:lstStyle/>
                    <a:p>
                      <a:pPr algn="l" fontAlgn="b"/>
                      <a:r>
                        <a:rPr lang="en-US" sz="900" u="none" strike="noStrike">
                          <a:effectLst/>
                        </a:rPr>
                        <a:t>NJDOT Grants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522,256.00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339,385.00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7"/>
                  </a:ext>
                </a:extLst>
              </a:tr>
              <a:tr h="145938">
                <a:tc>
                  <a:txBody>
                    <a:bodyPr/>
                    <a:lstStyle/>
                    <a:p>
                      <a:pPr algn="l" fontAlgn="b"/>
                      <a:r>
                        <a:rPr lang="en-US" sz="900" u="none" strike="noStrike">
                          <a:effectLst/>
                        </a:rPr>
                        <a:t>Camden County Open Space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65,360.00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8"/>
                  </a:ext>
                </a:extLst>
              </a:tr>
              <a:tr h="145938">
                <a:tc>
                  <a:txBody>
                    <a:bodyPr/>
                    <a:lstStyle/>
                    <a:p>
                      <a:pPr algn="l" fontAlgn="b"/>
                      <a:r>
                        <a:rPr lang="en-US" sz="900" u="none" strike="noStrike">
                          <a:effectLst/>
                        </a:rPr>
                        <a:t>  or Get Pulled Over, Distracted Driver Crackdown)</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4,762.50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19"/>
                  </a:ext>
                </a:extLst>
              </a:tr>
              <a:tr h="145938">
                <a:tc>
                  <a:txBody>
                    <a:bodyPr/>
                    <a:lstStyle/>
                    <a:p>
                      <a:pPr algn="l" fontAlgn="b"/>
                      <a:r>
                        <a:rPr lang="en-US" sz="900" u="none" strike="noStrike">
                          <a:effectLst/>
                        </a:rPr>
                        <a:t>Unsafe Properties Demolition Program</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0"/>
                  </a:ext>
                </a:extLst>
              </a:tr>
              <a:tr h="145938">
                <a:tc>
                  <a:txBody>
                    <a:bodyPr/>
                    <a:lstStyle/>
                    <a:p>
                      <a:pPr algn="l" fontAlgn="b"/>
                      <a:r>
                        <a:rPr lang="en-US" sz="900" u="none" strike="noStrike">
                          <a:effectLst/>
                        </a:rPr>
                        <a:t>Hazard Mitigation Grant-Generator Acquisition</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1"/>
                  </a:ext>
                </a:extLst>
              </a:tr>
              <a:tr h="145938">
                <a:tc>
                  <a:txBody>
                    <a:bodyPr/>
                    <a:lstStyle/>
                    <a:p>
                      <a:pPr algn="l" fontAlgn="b"/>
                      <a:r>
                        <a:rPr lang="en-US" sz="900" u="none" strike="noStrike">
                          <a:effectLst/>
                        </a:rPr>
                        <a:t>NJ Transportation Trust Fund-Road Program</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316,452.00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2"/>
                  </a:ext>
                </a:extLst>
              </a:tr>
              <a:tr h="145938">
                <a:tc>
                  <a:txBody>
                    <a:bodyPr/>
                    <a:lstStyle/>
                    <a:p>
                      <a:pPr algn="l" fontAlgn="b"/>
                      <a:r>
                        <a:rPr lang="en-US" sz="900" u="none" strike="noStrike">
                          <a:effectLst/>
                        </a:rPr>
                        <a:t>Hepatitis Innoculation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3"/>
                  </a:ext>
                </a:extLst>
              </a:tr>
              <a:tr h="145938">
                <a:tc>
                  <a:txBody>
                    <a:bodyPr/>
                    <a:lstStyle/>
                    <a:p>
                      <a:pPr algn="l" fontAlgn="b"/>
                      <a:r>
                        <a:rPr lang="en-US" sz="900" u="none" strike="noStrike">
                          <a:effectLst/>
                        </a:rPr>
                        <a:t>Emergency Management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4"/>
                  </a:ext>
                </a:extLst>
              </a:tr>
              <a:tr h="145938">
                <a:tc>
                  <a:txBody>
                    <a:bodyPr/>
                    <a:lstStyle/>
                    <a:p>
                      <a:pPr algn="l" fontAlgn="b"/>
                      <a:r>
                        <a:rPr lang="en-US" sz="900" u="none" strike="noStrike">
                          <a:effectLst/>
                        </a:rPr>
                        <a:t>FEMA/State Storm Reimbursement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5"/>
                  </a:ext>
                </a:extLst>
              </a:tr>
              <a:tr h="145938">
                <a:tc>
                  <a:txBody>
                    <a:bodyPr/>
                    <a:lstStyle/>
                    <a:p>
                      <a:pPr algn="l" fontAlgn="b"/>
                      <a:r>
                        <a:rPr lang="en-US" sz="900" u="none" strike="noStrike">
                          <a:effectLst/>
                        </a:rPr>
                        <a:t>CDBG</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144,000.00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84,000.00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108,022.00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6"/>
                  </a:ext>
                </a:extLst>
              </a:tr>
              <a:tr h="145938">
                <a:tc>
                  <a:txBody>
                    <a:bodyPr/>
                    <a:lstStyle/>
                    <a:p>
                      <a:pPr algn="l" fontAlgn="b"/>
                      <a:r>
                        <a:rPr lang="en-US" sz="900" u="none" strike="noStrike">
                          <a:effectLst/>
                        </a:rPr>
                        <a:t>Municipal AllianceAgainst Drug &amp; Alcohol Abuse:</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7"/>
                  </a:ext>
                </a:extLst>
              </a:tr>
              <a:tr h="145938">
                <a:tc>
                  <a:txBody>
                    <a:bodyPr/>
                    <a:lstStyle/>
                    <a:p>
                      <a:pPr algn="l" fontAlgn="b"/>
                      <a:r>
                        <a:rPr lang="en-US" sz="900" u="none" strike="noStrike">
                          <a:effectLst/>
                        </a:rPr>
                        <a:t>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23,636.00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22,926.92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22,926.92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8"/>
                  </a:ext>
                </a:extLst>
              </a:tr>
              <a:tr h="145938">
                <a:tc>
                  <a:txBody>
                    <a:bodyPr/>
                    <a:lstStyle/>
                    <a:p>
                      <a:pPr algn="l" fontAlgn="b"/>
                      <a:r>
                        <a:rPr lang="en-US" sz="900" u="none" strike="noStrike">
                          <a:effectLst/>
                        </a:rPr>
                        <a:t>  Municipal Match</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5,909.00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5,731.73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5,731.73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29"/>
                  </a:ext>
                </a:extLst>
              </a:tr>
              <a:tr h="145938">
                <a:tc>
                  <a:txBody>
                    <a:bodyPr/>
                    <a:lstStyle/>
                    <a:p>
                      <a:pPr algn="l" fontAlgn="b"/>
                      <a:r>
                        <a:rPr lang="en-US" sz="900" u="none" strike="noStrike">
                          <a:effectLst/>
                        </a:rPr>
                        <a:t>Recycling Bonus: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0"/>
                  </a:ext>
                </a:extLst>
              </a:tr>
              <a:tr h="145938">
                <a:tc>
                  <a:txBody>
                    <a:bodyPr/>
                    <a:lstStyle/>
                    <a:p>
                      <a:pPr algn="l" fontAlgn="b"/>
                      <a:r>
                        <a:rPr lang="en-US" sz="900" u="none" strike="noStrike">
                          <a:effectLst/>
                        </a:rPr>
                        <a:t>  Grant</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1"/>
                  </a:ext>
                </a:extLst>
              </a:tr>
              <a:tr h="145938">
                <a:tc>
                  <a:txBody>
                    <a:bodyPr/>
                    <a:lstStyle/>
                    <a:p>
                      <a:pPr algn="l" fontAlgn="b"/>
                      <a:r>
                        <a:rPr lang="en-US" sz="900" u="none" strike="noStrike">
                          <a:effectLst/>
                        </a:rPr>
                        <a:t>  Municipal Match</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2"/>
                  </a:ext>
                </a:extLst>
              </a:tr>
              <a:tr h="145938">
                <a:tc>
                  <a:txBody>
                    <a:bodyPr/>
                    <a:lstStyle/>
                    <a:p>
                      <a:pPr algn="ctr"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3"/>
                  </a:ext>
                </a:extLst>
              </a:tr>
              <a:tr h="153234">
                <a:tc>
                  <a:txBody>
                    <a:bodyPr/>
                    <a:lstStyle/>
                    <a:p>
                      <a:pPr algn="ctr"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483,198.31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800,546.52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713,810.71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572,160.67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429,171.97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$ 2,998,888.18 </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4"/>
                  </a:ext>
                </a:extLst>
              </a:tr>
              <a:tr h="153234">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5"/>
                  </a:ext>
                </a:extLst>
              </a:tr>
              <a:tr h="145938">
                <a:tc>
                  <a:txBody>
                    <a:bodyPr/>
                    <a:lstStyle/>
                    <a:p>
                      <a:pPr algn="l" fontAlgn="b"/>
                      <a:r>
                        <a:rPr lang="en-US" sz="900" u="none" strike="noStrike">
                          <a:effectLst/>
                        </a:rPr>
                        <a:t>Total Grant Funds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477,289.31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794,814.79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708,078.98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572,160.67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429,171.97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$ 2,981,515.72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r" fontAlgn="b"/>
                      <a:r>
                        <a:rPr lang="en-US" sz="900" u="none" strike="noStrike" dirty="0">
                          <a:effectLst/>
                        </a:rPr>
                        <a:t>99.42%</a:t>
                      </a:r>
                      <a:endParaRPr lang="en-US" sz="900" b="1"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6"/>
                  </a:ext>
                </a:extLst>
              </a:tr>
              <a:tr h="145938">
                <a:tc>
                  <a:txBody>
                    <a:bodyPr/>
                    <a:lstStyle/>
                    <a:p>
                      <a:pPr algn="l" fontAlgn="b"/>
                      <a:r>
                        <a:rPr lang="en-US" sz="900" u="none" strike="noStrike">
                          <a:effectLst/>
                        </a:rPr>
                        <a:t>Total Municipal Matches</a:t>
                      </a:r>
                      <a:endParaRPr lang="en-US" sz="900" b="0"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5,909.00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5,731.73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5,731.73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l" fontAlgn="b"/>
                      <a:r>
                        <a:rPr lang="en-US" sz="900" u="none" strike="noStrike">
                          <a:effectLst/>
                        </a:rPr>
                        <a:t> $       17,372.46 </a:t>
                      </a:r>
                      <a:endParaRPr lang="en-US" sz="900" b="1" i="0" u="none" strike="noStrike">
                        <a:solidFill>
                          <a:srgbClr val="000000"/>
                        </a:solidFill>
                        <a:effectLst/>
                        <a:latin typeface="Calibri" panose="020F0502020204030204" pitchFamily="34" charset="0"/>
                      </a:endParaRPr>
                    </a:p>
                  </a:txBody>
                  <a:tcPr marL="5940" marR="5940" marT="5940" marB="0" anchor="b"/>
                </a:tc>
                <a:tc>
                  <a:txBody>
                    <a:bodyPr/>
                    <a:lstStyle/>
                    <a:p>
                      <a:pPr algn="r" fontAlgn="b"/>
                      <a:r>
                        <a:rPr lang="en-US" sz="900" u="none" strike="noStrike" dirty="0">
                          <a:effectLst/>
                        </a:rPr>
                        <a:t>0.58%</a:t>
                      </a:r>
                      <a:endParaRPr lang="en-US" sz="900" b="1" i="0" u="none" strike="noStrike" dirty="0">
                        <a:solidFill>
                          <a:srgbClr val="000000"/>
                        </a:solidFill>
                        <a:effectLst/>
                        <a:latin typeface="Calibri" panose="020F0502020204030204" pitchFamily="34" charset="0"/>
                      </a:endParaRPr>
                    </a:p>
                  </a:txBody>
                  <a:tcPr marL="5940" marR="5940" marT="5940" marB="0" anchor="b"/>
                </a:tc>
                <a:extLst>
                  <a:ext uri="{0D108BD9-81ED-4DB2-BD59-A6C34878D82A}">
                    <a16:rowId xmlns:a16="http://schemas.microsoft.com/office/drawing/2014/main" val="10037"/>
                  </a:ext>
                </a:extLst>
              </a:tr>
            </a:tbl>
          </a:graphicData>
        </a:graphic>
      </p:graphicFrame>
    </p:spTree>
    <p:extLst>
      <p:ext uri="{BB962C8B-B14F-4D97-AF65-F5344CB8AC3E}">
        <p14:creationId xmlns:p14="http://schemas.microsoft.com/office/powerpoint/2010/main" val="216321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16E0DB-AA50-44B6-8CB4-D3916D1080DE}" type="slidenum">
              <a:rPr lang="en-US" smtClean="0"/>
              <a:t>7</a:t>
            </a:fld>
            <a:endParaRPr lang="en-US" dirty="0"/>
          </a:p>
        </p:txBody>
      </p:sp>
      <p:graphicFrame>
        <p:nvGraphicFramePr>
          <p:cNvPr id="4" name="Chart 3">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921069252"/>
              </p:ext>
            </p:extLst>
          </p:nvPr>
        </p:nvGraphicFramePr>
        <p:xfrm>
          <a:off x="280987" y="332509"/>
          <a:ext cx="10756468" cy="6015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718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16E0DB-AA50-44B6-8CB4-D3916D1080DE}" type="slidenum">
              <a:rPr lang="en-US" smtClean="0"/>
              <a:t>8</a:t>
            </a:fld>
            <a:endParaRPr lang="en-US" dirty="0"/>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778480671"/>
              </p:ext>
            </p:extLst>
          </p:nvPr>
        </p:nvGraphicFramePr>
        <p:xfrm>
          <a:off x="228600" y="304800"/>
          <a:ext cx="11125200" cy="6051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45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Doing More With Less and More Efficiently</a:t>
            </a:r>
          </a:p>
        </p:txBody>
      </p:sp>
      <p:sp>
        <p:nvSpPr>
          <p:cNvPr id="4" name="Slide Number Placeholder 3"/>
          <p:cNvSpPr>
            <a:spLocks noGrp="1"/>
          </p:cNvSpPr>
          <p:nvPr>
            <p:ph type="sldNum" sz="quarter" idx="12"/>
          </p:nvPr>
        </p:nvSpPr>
        <p:spPr/>
        <p:txBody>
          <a:bodyPr/>
          <a:lstStyle/>
          <a:p>
            <a:fld id="{5B16E0DB-AA50-44B6-8CB4-D3916D1080DE}" type="slidenum">
              <a:rPr lang="en-US" smtClean="0"/>
              <a:t>9</a:t>
            </a:fld>
            <a:endParaRPr lang="en-US" dirty="0"/>
          </a:p>
        </p:txBody>
      </p:sp>
      <p:sp>
        <p:nvSpPr>
          <p:cNvPr id="3" name="TextBox 2"/>
          <p:cNvSpPr txBox="1"/>
          <p:nvPr/>
        </p:nvSpPr>
        <p:spPr>
          <a:xfrm>
            <a:off x="2743202" y="5977457"/>
            <a:ext cx="6332503" cy="369332"/>
          </a:xfrm>
          <a:prstGeom prst="rect">
            <a:avLst/>
          </a:prstGeom>
          <a:noFill/>
        </p:spPr>
        <p:txBody>
          <a:bodyPr wrap="none" rtlCol="0">
            <a:spAutoFit/>
          </a:bodyPr>
          <a:lstStyle/>
          <a:p>
            <a:r>
              <a:rPr lang="en-US" dirty="0"/>
              <a:t>This represents a 16.08% decrease in employees from 2008 -2021</a:t>
            </a:r>
          </a:p>
        </p:txBody>
      </p:sp>
      <p:graphicFrame>
        <p:nvGraphicFramePr>
          <p:cNvPr id="7" name="Content Placeholder 4"/>
          <p:cNvGraphicFramePr>
            <a:graphicFrameLocks/>
          </p:cNvGraphicFramePr>
          <p:nvPr>
            <p:extLst>
              <p:ext uri="{D42A27DB-BD31-4B8C-83A1-F6EECF244321}">
                <p14:modId xmlns:p14="http://schemas.microsoft.com/office/powerpoint/2010/main" val="3353785384"/>
              </p:ext>
            </p:extLst>
          </p:nvPr>
        </p:nvGraphicFramePr>
        <p:xfrm>
          <a:off x="1219201" y="1477822"/>
          <a:ext cx="10030690" cy="4397198"/>
        </p:xfrm>
        <a:graphic>
          <a:graphicData uri="http://schemas.openxmlformats.org/drawingml/2006/table">
            <a:tbl>
              <a:tblPr>
                <a:tableStyleId>{5C22544A-7EE6-4342-B048-85BDC9FD1C3A}</a:tableStyleId>
              </a:tblPr>
              <a:tblGrid>
                <a:gridCol w="6328087">
                  <a:extLst>
                    <a:ext uri="{9D8B030D-6E8A-4147-A177-3AD203B41FA5}">
                      <a16:colId xmlns:a16="http://schemas.microsoft.com/office/drawing/2014/main" val="20000"/>
                    </a:ext>
                  </a:extLst>
                </a:gridCol>
                <a:gridCol w="1615681">
                  <a:extLst>
                    <a:ext uri="{9D8B030D-6E8A-4147-A177-3AD203B41FA5}">
                      <a16:colId xmlns:a16="http://schemas.microsoft.com/office/drawing/2014/main" val="20001"/>
                    </a:ext>
                  </a:extLst>
                </a:gridCol>
                <a:gridCol w="2086922">
                  <a:extLst>
                    <a:ext uri="{9D8B030D-6E8A-4147-A177-3AD203B41FA5}">
                      <a16:colId xmlns:a16="http://schemas.microsoft.com/office/drawing/2014/main" val="20002"/>
                    </a:ext>
                  </a:extLst>
                </a:gridCol>
              </a:tblGrid>
              <a:tr h="225930">
                <a:tc>
                  <a:txBody>
                    <a:bodyPr/>
                    <a:lstStyle/>
                    <a:p>
                      <a:pPr algn="l" fontAlgn="ctr"/>
                      <a:r>
                        <a:rPr lang="en-US" sz="1100" u="none" strike="noStrike" dirty="0">
                          <a:effectLst/>
                        </a:rPr>
                        <a:t>DEPARTMENT</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2022</a:t>
                      </a:r>
                    </a:p>
                  </a:txBody>
                  <a:tcPr marL="9525" marR="9525" marT="9525" marB="0" anchor="b"/>
                </a:tc>
                <a:extLst>
                  <a:ext uri="{0D108BD9-81ED-4DB2-BD59-A6C34878D82A}">
                    <a16:rowId xmlns:a16="http://schemas.microsoft.com/office/drawing/2014/main" val="10000"/>
                  </a:ext>
                </a:extLst>
              </a:tr>
              <a:tr h="236688">
                <a:tc>
                  <a:txBody>
                    <a:bodyPr/>
                    <a:lstStyle/>
                    <a:p>
                      <a:pPr algn="l" fontAlgn="ctr"/>
                      <a:r>
                        <a:rPr lang="en-US" sz="1100" u="none" strike="noStrike">
                          <a:effectLst/>
                        </a:rPr>
                        <a:t>Administration</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11 FT/1PT</a:t>
                      </a:r>
                    </a:p>
                  </a:txBody>
                  <a:tcPr marL="9525" marR="9525" marT="9525" marB="0" anchor="b"/>
                </a:tc>
                <a:extLst>
                  <a:ext uri="{0D108BD9-81ED-4DB2-BD59-A6C34878D82A}">
                    <a16:rowId xmlns:a16="http://schemas.microsoft.com/office/drawing/2014/main" val="10001"/>
                  </a:ext>
                </a:extLst>
              </a:tr>
              <a:tr h="236688">
                <a:tc>
                  <a:txBody>
                    <a:bodyPr/>
                    <a:lstStyle/>
                    <a:p>
                      <a:pPr algn="l" fontAlgn="ctr"/>
                      <a:r>
                        <a:rPr lang="en-US" sz="1100" u="none" strike="noStrike">
                          <a:effectLst/>
                        </a:rPr>
                        <a:t>Assessing</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2 FT/1 PT</a:t>
                      </a:r>
                    </a:p>
                  </a:txBody>
                  <a:tcPr marL="9525" marR="9525" marT="9525" marB="0" anchor="b"/>
                </a:tc>
                <a:extLst>
                  <a:ext uri="{0D108BD9-81ED-4DB2-BD59-A6C34878D82A}">
                    <a16:rowId xmlns:a16="http://schemas.microsoft.com/office/drawing/2014/main" val="10002"/>
                  </a:ext>
                </a:extLst>
              </a:tr>
              <a:tr h="236688">
                <a:tc>
                  <a:txBody>
                    <a:bodyPr/>
                    <a:lstStyle/>
                    <a:p>
                      <a:pPr algn="l" fontAlgn="ctr"/>
                      <a:r>
                        <a:rPr lang="en-US" sz="1100" u="none" strike="noStrike" dirty="0">
                          <a:effectLst/>
                        </a:rPr>
                        <a:t>Clerk’s Office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7</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10003"/>
                  </a:ext>
                </a:extLst>
              </a:tr>
              <a:tr h="236688">
                <a:tc>
                  <a:txBody>
                    <a:bodyPr/>
                    <a:lstStyle/>
                    <a:p>
                      <a:pPr algn="l" fontAlgn="ctr"/>
                      <a:r>
                        <a:rPr lang="en-US" sz="1100" u="none" strike="noStrike">
                          <a:effectLst/>
                        </a:rPr>
                        <a:t>Court Office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6</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10004"/>
                  </a:ext>
                </a:extLst>
              </a:tr>
              <a:tr h="236688">
                <a:tc>
                  <a:txBody>
                    <a:bodyPr/>
                    <a:lstStyle/>
                    <a:p>
                      <a:pPr algn="l" fontAlgn="ctr"/>
                      <a:r>
                        <a:rPr lang="en-US" sz="1100" u="none" strike="noStrike">
                          <a:effectLst/>
                        </a:rPr>
                        <a:t>Construction Office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6 FT/4 PT</a:t>
                      </a:r>
                    </a:p>
                  </a:txBody>
                  <a:tcPr marL="9525" marR="9525" marT="9525" marB="0" anchor="b"/>
                </a:tc>
                <a:extLst>
                  <a:ext uri="{0D108BD9-81ED-4DB2-BD59-A6C34878D82A}">
                    <a16:rowId xmlns:a16="http://schemas.microsoft.com/office/drawing/2014/main" val="10005"/>
                  </a:ext>
                </a:extLst>
              </a:tr>
              <a:tr h="236688">
                <a:tc>
                  <a:txBody>
                    <a:bodyPr/>
                    <a:lstStyle/>
                    <a:p>
                      <a:pPr algn="l" fontAlgn="ctr"/>
                      <a:r>
                        <a:rPr lang="en-US" sz="1100" u="none" strike="noStrike">
                          <a:effectLst/>
                        </a:rPr>
                        <a:t>Health</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0006"/>
                  </a:ext>
                </a:extLst>
              </a:tr>
              <a:tr h="236688">
                <a:tc>
                  <a:txBody>
                    <a:bodyPr/>
                    <a:lstStyle/>
                    <a:p>
                      <a:pPr algn="l" fontAlgn="ctr"/>
                      <a:r>
                        <a:rPr lang="en-US" sz="1100" u="none" strike="noStrike">
                          <a:effectLst/>
                        </a:rPr>
                        <a:t>Public Works</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40</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36 FT/ 1 PT</a:t>
                      </a:r>
                    </a:p>
                  </a:txBody>
                  <a:tcPr marL="9525" marR="9525" marT="9525" marB="0" anchor="b"/>
                </a:tc>
                <a:extLst>
                  <a:ext uri="{0D108BD9-81ED-4DB2-BD59-A6C34878D82A}">
                    <a16:rowId xmlns:a16="http://schemas.microsoft.com/office/drawing/2014/main" val="10007"/>
                  </a:ext>
                </a:extLst>
              </a:tr>
              <a:tr h="236688">
                <a:tc>
                  <a:txBody>
                    <a:bodyPr/>
                    <a:lstStyle/>
                    <a:p>
                      <a:pPr algn="l" fontAlgn="ctr"/>
                      <a:r>
                        <a:rPr lang="en-US" sz="1100" u="none" strike="noStrike">
                          <a:effectLst/>
                        </a:rPr>
                        <a:t>Police Department*</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115</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95*</a:t>
                      </a:r>
                    </a:p>
                  </a:txBody>
                  <a:tcPr marL="9525" marR="9525" marT="9525" marB="0" anchor="b"/>
                </a:tc>
                <a:extLst>
                  <a:ext uri="{0D108BD9-81ED-4DB2-BD59-A6C34878D82A}">
                    <a16:rowId xmlns:a16="http://schemas.microsoft.com/office/drawing/2014/main" val="10008"/>
                  </a:ext>
                </a:extLst>
              </a:tr>
              <a:tr h="236688">
                <a:tc>
                  <a:txBody>
                    <a:bodyPr/>
                    <a:lstStyle/>
                    <a:p>
                      <a:pPr algn="l" fontAlgn="ctr"/>
                      <a:r>
                        <a:rPr lang="en-US" sz="1100" u="none" strike="noStrike">
                          <a:effectLst/>
                        </a:rPr>
                        <a:t>Planning and Zoning</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2</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0009"/>
                  </a:ext>
                </a:extLst>
              </a:tr>
              <a:tr h="236688">
                <a:tc>
                  <a:txBody>
                    <a:bodyPr/>
                    <a:lstStyle/>
                    <a:p>
                      <a:pPr algn="l" fontAlgn="ctr"/>
                      <a:r>
                        <a:rPr lang="en-US" sz="1100" u="none" strike="noStrike">
                          <a:effectLst/>
                        </a:rPr>
                        <a:t>Treasury</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8</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0010"/>
                  </a:ext>
                </a:extLst>
              </a:tr>
              <a:tr h="236688">
                <a:tc>
                  <a:txBody>
                    <a:bodyPr/>
                    <a:lstStyle/>
                    <a:p>
                      <a:pPr algn="l" fontAlgn="ctr"/>
                      <a:r>
                        <a:rPr lang="en-US" sz="1100" u="none" strike="noStrike">
                          <a:effectLst/>
                        </a:rPr>
                        <a:t>Tax Collection</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6</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0011"/>
                  </a:ext>
                </a:extLst>
              </a:tr>
              <a:tr h="354136">
                <a:tc>
                  <a:txBody>
                    <a:bodyPr/>
                    <a:lstStyle/>
                    <a:p>
                      <a:pPr algn="l" fontAlgn="ctr"/>
                      <a:r>
                        <a:rPr lang="en-US" sz="1100" u="none" strike="noStrike">
                          <a:effectLst/>
                        </a:rPr>
                        <a:t>Water and Sewer</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15</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12"/>
                  </a:ext>
                </a:extLst>
              </a:tr>
              <a:tr h="251750">
                <a:tc>
                  <a:txBody>
                    <a:bodyPr/>
                    <a:lstStyle/>
                    <a:p>
                      <a:pPr algn="l" fontAlgn="ctr"/>
                      <a:r>
                        <a:rPr lang="en-US" sz="1400" b="1" u="none" strike="noStrike">
                          <a:effectLst/>
                        </a:rPr>
                        <a:t>Totals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215</a:t>
                      </a:r>
                      <a:r>
                        <a:rPr lang="en-US" sz="1400" b="1" u="none" strike="noStrike" baseline="0" dirty="0">
                          <a:effectLst/>
                        </a:rPr>
                        <a:t> FT/15 PT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b="1" i="0" u="none" strike="noStrike" dirty="0">
                          <a:solidFill>
                            <a:srgbClr val="000000"/>
                          </a:solidFill>
                          <a:effectLst/>
                          <a:latin typeface="Calibri" panose="020F0502020204030204" pitchFamily="34" charset="0"/>
                        </a:rPr>
                        <a:t>178 FT/15 PT</a:t>
                      </a:r>
                    </a:p>
                  </a:txBody>
                  <a:tcPr marL="9525" marR="9525" marT="9525" marB="0" anchor="b"/>
                </a:tc>
                <a:extLst>
                  <a:ext uri="{0D108BD9-81ED-4DB2-BD59-A6C34878D82A}">
                    <a16:rowId xmlns:a16="http://schemas.microsoft.com/office/drawing/2014/main" val="10013"/>
                  </a:ext>
                </a:extLst>
              </a:tr>
              <a:tr h="251750">
                <a:tc>
                  <a:txBody>
                    <a:bodyPr/>
                    <a:lstStyle/>
                    <a:p>
                      <a:pPr algn="l" fontAlgn="b"/>
                      <a:r>
                        <a:rPr lang="en-US" sz="1400" b="1" u="none" strike="noStrike">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solidFill>
                      <a:schemeClr val="accent5">
                        <a:lumMod val="75000"/>
                      </a:schemeClr>
                    </a:solidFill>
                  </a:tcPr>
                </a:tc>
                <a:extLst>
                  <a:ext uri="{0D108BD9-81ED-4DB2-BD59-A6C34878D82A}">
                    <a16:rowId xmlns:a16="http://schemas.microsoft.com/office/drawing/2014/main" val="10014"/>
                  </a:ext>
                </a:extLst>
              </a:tr>
              <a:tr h="236688">
                <a:tc>
                  <a:txBody>
                    <a:bodyPr/>
                    <a:lstStyle/>
                    <a:p>
                      <a:pPr algn="l" fontAlgn="ctr"/>
                      <a:r>
                        <a:rPr lang="en-US" sz="1100" u="none" strike="noStrike">
                          <a:effectLst/>
                        </a:rPr>
                        <a:t>*Police Officers</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92</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80 &amp; 3 SP2</a:t>
                      </a:r>
                    </a:p>
                  </a:txBody>
                  <a:tcPr marL="9525" marR="9525" marT="9525" marB="0" anchor="b"/>
                </a:tc>
                <a:extLst>
                  <a:ext uri="{0D108BD9-81ED-4DB2-BD59-A6C34878D82A}">
                    <a16:rowId xmlns:a16="http://schemas.microsoft.com/office/drawing/2014/main" val="10015"/>
                  </a:ext>
                </a:extLst>
              </a:tr>
              <a:tr h="236688">
                <a:tc>
                  <a:txBody>
                    <a:bodyPr/>
                    <a:lstStyle/>
                    <a:p>
                      <a:pPr algn="l" fontAlgn="ctr"/>
                      <a:r>
                        <a:rPr lang="en-US" sz="1100" u="none" strike="noStrike">
                          <a:effectLst/>
                        </a:rPr>
                        <a:t>*Non-police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17</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10016"/>
                  </a:ext>
                </a:extLst>
              </a:tr>
              <a:tr h="236688">
                <a:tc>
                  <a:txBody>
                    <a:bodyPr/>
                    <a:lstStyle/>
                    <a:p>
                      <a:pPr algn="l" fontAlgn="ctr"/>
                      <a:r>
                        <a:rPr lang="en-US" sz="1100" u="none" strike="noStrike" dirty="0">
                          <a:effectLst/>
                        </a:rPr>
                        <a:t>*Part time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6</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9024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1712</Words>
  <Application>Microsoft Office PowerPoint</Application>
  <PresentationFormat>Widescreen</PresentationFormat>
  <Paragraphs>587</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WINSLOW TOWNSHIP  2022 BUDGET PRESENTATION</vt:lpstr>
      <vt:lpstr>PowerPoint Presentation</vt:lpstr>
      <vt:lpstr>PowerPoint Presentation</vt:lpstr>
      <vt:lpstr>SUMMARY OF CHANGES IN PERSONNEL BY DEPARTMENT</vt:lpstr>
      <vt:lpstr>PowerPoint Presentation</vt:lpstr>
      <vt:lpstr>History of Grants</vt:lpstr>
      <vt:lpstr>PowerPoint Presentation</vt:lpstr>
      <vt:lpstr>PowerPoint Presentation</vt:lpstr>
      <vt:lpstr>Doing More With Less and More Efficiently</vt:lpstr>
      <vt:lpstr>2021  Progress In Services</vt:lpstr>
      <vt:lpstr>Township Mapping System During “pandemic” year – more vital to have Township services at resident’s fingertips. Available via the Township website and app – My Winslow   2021</vt:lpstr>
      <vt:lpstr>PowerPoint Presentation</vt:lpstr>
      <vt:lpstr>PowerPoint Presentation</vt:lpstr>
      <vt:lpstr>Public Works Cases 2020 vs. 2021</vt:lpstr>
      <vt:lpstr> </vt:lpstr>
      <vt:lpstr>PowerPoint Presentation</vt:lpstr>
      <vt:lpstr>Major Appropriation Line Item Changes</vt:lpstr>
      <vt:lpstr>Solid Waste/Recycling Disposal Costs</vt:lpstr>
      <vt:lpstr>PowerPoint Presentation</vt:lpstr>
      <vt:lpstr>FUTURE 2022 AND BEYOND…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WINSLOW TOWNSHIP  2019 BUDGET PRESENTATION</dc:title>
  <dc:creator>Nancy Esposito</dc:creator>
  <cp:lastModifiedBy>Steve Dringus</cp:lastModifiedBy>
  <cp:revision>43</cp:revision>
  <dcterms:created xsi:type="dcterms:W3CDTF">2019-04-02T18:50:21Z</dcterms:created>
  <dcterms:modified xsi:type="dcterms:W3CDTF">2022-06-02T14:28:32Z</dcterms:modified>
</cp:coreProperties>
</file>